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14041438" cy="9601200"/>
  <p:notesSz cx="9928225" cy="67976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549275" indent="-28575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01725" indent="-60325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54175" indent="-93663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206625" indent="-125413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425">
          <p15:clr>
            <a:srgbClr val="A4A3A4"/>
          </p15:clr>
        </p15:guide>
        <p15:guide id="2" orient="horz">
          <p15:clr>
            <a:srgbClr val="A4A3A4"/>
          </p15:clr>
        </p15:guide>
        <p15:guide id="3" orient="horz" pos="4242">
          <p15:clr>
            <a:srgbClr val="A4A3A4"/>
          </p15:clr>
        </p15:guide>
        <p15:guide id="4" orient="horz" pos="1881">
          <p15:clr>
            <a:srgbClr val="A4A3A4"/>
          </p15:clr>
        </p15:guide>
        <p15:guide id="5" orient="horz" pos="3851">
          <p15:clr>
            <a:srgbClr val="A4A3A4"/>
          </p15:clr>
        </p15:guide>
        <p15:guide id="6" pos="6867">
          <p15:clr>
            <a:srgbClr val="A4A3A4"/>
          </p15:clr>
        </p15:guide>
        <p15:guide id="7" pos="2301">
          <p15:clr>
            <a:srgbClr val="A4A3A4"/>
          </p15:clr>
        </p15:guide>
        <p15:guide id="8" pos="3266">
          <p15:clr>
            <a:srgbClr val="A4A3A4"/>
          </p15:clr>
        </p15:guide>
        <p15:guide id="9" pos="3672">
          <p15:clr>
            <a:srgbClr val="A4A3A4"/>
          </p15:clr>
        </p15:guide>
        <p15:guide id="10" pos="2995">
          <p15:clr>
            <a:srgbClr val="A4A3A4"/>
          </p15:clr>
        </p15:guide>
        <p15:guide id="11" pos="8640">
          <p15:clr>
            <a:srgbClr val="A4A3A4"/>
          </p15:clr>
        </p15:guide>
        <p15:guide id="12" pos="5989">
          <p15:clr>
            <a:srgbClr val="A4A3A4"/>
          </p15:clr>
        </p15:guide>
        <p15:guide id="13" pos="17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F8BE"/>
    <a:srgbClr val="FF66FF"/>
    <a:srgbClr val="CCFF99"/>
    <a:srgbClr val="FF9966"/>
    <a:srgbClr val="69D8FF"/>
    <a:srgbClr val="0099FF"/>
    <a:srgbClr val="FF9933"/>
    <a:srgbClr val="0099CC"/>
    <a:srgbClr val="3399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714" autoAdjust="0"/>
    <p:restoredTop sz="97711" autoAdjust="0"/>
  </p:normalViewPr>
  <p:slideViewPr>
    <p:cSldViewPr>
      <p:cViewPr>
        <p:scale>
          <a:sx n="125" d="100"/>
          <a:sy n="125" d="100"/>
        </p:scale>
        <p:origin x="-168" y="-72"/>
      </p:cViewPr>
      <p:guideLst>
        <p:guide orient="horz" pos="3425"/>
        <p:guide orient="horz"/>
        <p:guide orient="horz" pos="4242"/>
        <p:guide orient="horz" pos="1881"/>
        <p:guide orient="horz" pos="3851"/>
        <p:guide pos="6867"/>
        <p:guide pos="2301"/>
        <p:guide pos="3266"/>
        <p:guide pos="3672"/>
        <p:guide pos="2995"/>
        <p:guide pos="8640"/>
        <p:guide pos="5989"/>
        <p:guide pos="17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853" y="-77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060" cy="377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77" tIns="47738" rIns="95477" bIns="47738" numCol="1" anchor="t" anchorCtr="0" compatLnSpc="1">
            <a:prstTxWarp prst="textNoShape">
              <a:avLst/>
            </a:prstTxWarp>
          </a:bodyPr>
          <a:lstStyle>
            <a:lvl1pPr defTabSz="955131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102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7165" y="0"/>
            <a:ext cx="4301060" cy="377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77" tIns="47738" rIns="95477" bIns="47738" numCol="1" anchor="t" anchorCtr="0" compatLnSpc="1">
            <a:prstTxWarp prst="textNoShape">
              <a:avLst/>
            </a:prstTxWarp>
          </a:bodyPr>
          <a:lstStyle>
            <a:lvl1pPr algn="r" defTabSz="955131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0" name="Rectangle 102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20510"/>
            <a:ext cx="4301060" cy="377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77" tIns="47738" rIns="95477" bIns="47738" numCol="1" anchor="b" anchorCtr="0" compatLnSpc="1">
            <a:prstTxWarp prst="textNoShape">
              <a:avLst/>
            </a:prstTxWarp>
          </a:bodyPr>
          <a:lstStyle>
            <a:lvl1pPr defTabSz="955131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1" name="Rectangle 102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7165" y="6420510"/>
            <a:ext cx="4301060" cy="377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77" tIns="47738" rIns="95477" bIns="47738" numCol="1" anchor="b" anchorCtr="0" compatLnSpc="1">
            <a:prstTxWarp prst="textNoShape">
              <a:avLst/>
            </a:prstTxWarp>
          </a:bodyPr>
          <a:lstStyle>
            <a:lvl1pPr algn="r" defTabSz="950088" eaLnBrk="1" hangingPunct="1">
              <a:defRPr sz="1200" smtClean="0"/>
            </a:lvl1pPr>
          </a:lstStyle>
          <a:p>
            <a:pPr>
              <a:defRPr/>
            </a:pPr>
            <a:fld id="{25911AB0-4188-4C24-A550-74CF6945A6B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76008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4354" cy="341297"/>
          </a:xfrm>
          <a:prstGeom prst="rect">
            <a:avLst/>
          </a:prstGeom>
        </p:spPr>
        <p:txBody>
          <a:bodyPr vert="horz" lIns="91388" tIns="45695" rIns="91388" bIns="45695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623872" y="0"/>
            <a:ext cx="4303255" cy="341297"/>
          </a:xfrm>
          <a:prstGeom prst="rect">
            <a:avLst/>
          </a:prstGeom>
        </p:spPr>
        <p:txBody>
          <a:bodyPr vert="horz" lIns="91388" tIns="45695" rIns="91388" bIns="45695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1273BD3-8285-4BEA-AF66-55F58DDF83BA}" type="datetimeFigureOut">
              <a:rPr lang="ru-RU"/>
              <a:pPr>
                <a:defRPr/>
              </a:pPr>
              <a:t>22.11.2024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100388" y="509588"/>
            <a:ext cx="372745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8" tIns="45695" rIns="91388" bIns="45695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92384" y="3230363"/>
            <a:ext cx="7943458" cy="3058628"/>
          </a:xfrm>
          <a:prstGeom prst="rect">
            <a:avLst/>
          </a:prstGeom>
        </p:spPr>
        <p:txBody>
          <a:bodyPr vert="horz" lIns="91388" tIns="45695" rIns="91388" bIns="45695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456378"/>
            <a:ext cx="4304354" cy="340210"/>
          </a:xfrm>
          <a:prstGeom prst="rect">
            <a:avLst/>
          </a:prstGeom>
        </p:spPr>
        <p:txBody>
          <a:bodyPr vert="horz" lIns="91388" tIns="45695" rIns="91388" bIns="45695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623872" y="6456378"/>
            <a:ext cx="4303255" cy="340210"/>
          </a:xfrm>
          <a:prstGeom prst="rect">
            <a:avLst/>
          </a:prstGeom>
        </p:spPr>
        <p:txBody>
          <a:bodyPr vert="horz" wrap="square" lIns="91388" tIns="45695" rIns="91388" bIns="4569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BB03F78-BE6A-41B6-9694-4266BB23FBC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30411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3238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1238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1765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2406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32341" algn="l" defTabSz="101293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38809" algn="l" defTabSz="101293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45277" algn="l" defTabSz="101293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51745" algn="l" defTabSz="101293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87AA537-718A-4B43-9976-3F9E07B93A21}" type="slidenum">
              <a:rPr lang="ru-RU" altLang="ru-RU"/>
              <a:pPr/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4243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53114" y="2982608"/>
            <a:ext cx="11935222" cy="2058036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06222" y="5440692"/>
            <a:ext cx="9829006" cy="2453641"/>
          </a:xfrm>
        </p:spPr>
        <p:txBody>
          <a:bodyPr/>
          <a:lstStyle>
            <a:lvl1pPr marL="0" indent="0" algn="ctr">
              <a:buNone/>
              <a:defRPr/>
            </a:lvl1pPr>
            <a:lvl2pPr marL="552709" indent="0" algn="ctr">
              <a:buNone/>
              <a:defRPr/>
            </a:lvl2pPr>
            <a:lvl3pPr marL="1105419" indent="0" algn="ctr">
              <a:buNone/>
              <a:defRPr/>
            </a:lvl3pPr>
            <a:lvl4pPr marL="1658129" indent="0" algn="ctr">
              <a:buNone/>
              <a:defRPr/>
            </a:lvl4pPr>
            <a:lvl5pPr marL="2210838" indent="0" algn="ctr">
              <a:buNone/>
              <a:defRPr/>
            </a:lvl5pPr>
            <a:lvl6pPr marL="2763547" indent="0" algn="ctr">
              <a:buNone/>
              <a:defRPr/>
            </a:lvl6pPr>
            <a:lvl7pPr marL="3316257" indent="0" algn="ctr">
              <a:buNone/>
              <a:defRPr/>
            </a:lvl7pPr>
            <a:lvl8pPr marL="3868966" indent="0" algn="ctr">
              <a:buNone/>
              <a:defRPr/>
            </a:lvl8pPr>
            <a:lvl9pPr marL="4421675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9ECFA-94EE-4BED-8C7D-AF0CD9CF966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4E027-3BE5-4CDA-AF3A-4D10B2DD681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004531" y="853441"/>
            <a:ext cx="2983806" cy="768096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53112" y="853441"/>
            <a:ext cx="8735392" cy="768096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0CE9A-EA17-4ED2-966A-21E7D26550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A5270-87AF-48DA-9E69-EF15145CF69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9372" y="6169665"/>
            <a:ext cx="11935222" cy="1906904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09372" y="4069406"/>
            <a:ext cx="11935222" cy="2100261"/>
          </a:xfrm>
        </p:spPr>
        <p:txBody>
          <a:bodyPr anchor="b"/>
          <a:lstStyle>
            <a:lvl1pPr marL="0" indent="0">
              <a:buNone/>
              <a:defRPr sz="2500"/>
            </a:lvl1pPr>
            <a:lvl2pPr marL="552709" indent="0">
              <a:buNone/>
              <a:defRPr sz="2200"/>
            </a:lvl2pPr>
            <a:lvl3pPr marL="1105419" indent="0">
              <a:buNone/>
              <a:defRPr sz="1900"/>
            </a:lvl3pPr>
            <a:lvl4pPr marL="1658129" indent="0">
              <a:buNone/>
              <a:defRPr sz="1700"/>
            </a:lvl4pPr>
            <a:lvl5pPr marL="2210838" indent="0">
              <a:buNone/>
              <a:defRPr sz="1700"/>
            </a:lvl5pPr>
            <a:lvl6pPr marL="2763547" indent="0">
              <a:buNone/>
              <a:defRPr sz="1700"/>
            </a:lvl6pPr>
            <a:lvl7pPr marL="3316257" indent="0">
              <a:buNone/>
              <a:defRPr sz="1700"/>
            </a:lvl7pPr>
            <a:lvl8pPr marL="3868966" indent="0">
              <a:buNone/>
              <a:defRPr sz="1700"/>
            </a:lvl8pPr>
            <a:lvl9pPr marL="4421675" indent="0">
              <a:buNone/>
              <a:defRPr sz="17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5DFAE-1D36-4748-9E5E-E64F6B52FB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53119" y="2773681"/>
            <a:ext cx="5859601" cy="5760720"/>
          </a:xfrm>
        </p:spPr>
        <p:txBody>
          <a:bodyPr/>
          <a:lstStyle>
            <a:lvl1pPr>
              <a:defRPr sz="33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128737" y="2773681"/>
            <a:ext cx="5859601" cy="5760720"/>
          </a:xfrm>
        </p:spPr>
        <p:txBody>
          <a:bodyPr/>
          <a:lstStyle>
            <a:lvl1pPr>
              <a:defRPr sz="33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58118-AFB1-48EE-96C5-A9F1B031212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2076" y="384497"/>
            <a:ext cx="12637295" cy="1600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2073" y="2149165"/>
            <a:ext cx="6203886" cy="895666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52709" indent="0">
              <a:buNone/>
              <a:defRPr sz="2500" b="1"/>
            </a:lvl2pPr>
            <a:lvl3pPr marL="1105419" indent="0">
              <a:buNone/>
              <a:defRPr sz="2200" b="1"/>
            </a:lvl3pPr>
            <a:lvl4pPr marL="1658129" indent="0">
              <a:buNone/>
              <a:defRPr sz="1900" b="1"/>
            </a:lvl4pPr>
            <a:lvl5pPr marL="2210838" indent="0">
              <a:buNone/>
              <a:defRPr sz="1900" b="1"/>
            </a:lvl5pPr>
            <a:lvl6pPr marL="2763547" indent="0">
              <a:buNone/>
              <a:defRPr sz="1900" b="1"/>
            </a:lvl6pPr>
            <a:lvl7pPr marL="3316257" indent="0">
              <a:buNone/>
              <a:defRPr sz="1900" b="1"/>
            </a:lvl7pPr>
            <a:lvl8pPr marL="3868966" indent="0">
              <a:buNone/>
              <a:defRPr sz="1900" b="1"/>
            </a:lvl8pPr>
            <a:lvl9pPr marL="4421675" indent="0">
              <a:buNone/>
              <a:defRPr sz="1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02073" y="3044827"/>
            <a:ext cx="6203886" cy="5531804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133235" y="2149165"/>
            <a:ext cx="6206134" cy="895666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52709" indent="0">
              <a:buNone/>
              <a:defRPr sz="2500" b="1"/>
            </a:lvl2pPr>
            <a:lvl3pPr marL="1105419" indent="0">
              <a:buNone/>
              <a:defRPr sz="2200" b="1"/>
            </a:lvl3pPr>
            <a:lvl4pPr marL="1658129" indent="0">
              <a:buNone/>
              <a:defRPr sz="1900" b="1"/>
            </a:lvl4pPr>
            <a:lvl5pPr marL="2210838" indent="0">
              <a:buNone/>
              <a:defRPr sz="1900" b="1"/>
            </a:lvl5pPr>
            <a:lvl6pPr marL="2763547" indent="0">
              <a:buNone/>
              <a:defRPr sz="1900" b="1"/>
            </a:lvl6pPr>
            <a:lvl7pPr marL="3316257" indent="0">
              <a:buNone/>
              <a:defRPr sz="1900" b="1"/>
            </a:lvl7pPr>
            <a:lvl8pPr marL="3868966" indent="0">
              <a:buNone/>
              <a:defRPr sz="1900" b="1"/>
            </a:lvl8pPr>
            <a:lvl9pPr marL="4421675" indent="0">
              <a:buNone/>
              <a:defRPr sz="1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7133235" y="3044827"/>
            <a:ext cx="6206134" cy="5531804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35091-BC19-4C9F-B3D6-ADC1644218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F6A45-0FB9-43D7-ABDF-AFF41B09FAB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53604-84D4-42C5-8210-33AC47C4299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2078" y="382273"/>
            <a:ext cx="4619725" cy="1626870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90570" y="382286"/>
            <a:ext cx="7848805" cy="8194359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02078" y="2009142"/>
            <a:ext cx="4619725" cy="6567488"/>
          </a:xfrm>
        </p:spPr>
        <p:txBody>
          <a:bodyPr/>
          <a:lstStyle>
            <a:lvl1pPr marL="0" indent="0">
              <a:buNone/>
              <a:defRPr sz="1700"/>
            </a:lvl1pPr>
            <a:lvl2pPr marL="552709" indent="0">
              <a:buNone/>
              <a:defRPr sz="1400"/>
            </a:lvl2pPr>
            <a:lvl3pPr marL="1105419" indent="0">
              <a:buNone/>
              <a:defRPr sz="1200"/>
            </a:lvl3pPr>
            <a:lvl4pPr marL="1658129" indent="0">
              <a:buNone/>
              <a:defRPr sz="1100"/>
            </a:lvl4pPr>
            <a:lvl5pPr marL="2210838" indent="0">
              <a:buNone/>
              <a:defRPr sz="1100"/>
            </a:lvl5pPr>
            <a:lvl6pPr marL="2763547" indent="0">
              <a:buNone/>
              <a:defRPr sz="1100"/>
            </a:lvl6pPr>
            <a:lvl7pPr marL="3316257" indent="0">
              <a:buNone/>
              <a:defRPr sz="1100"/>
            </a:lvl7pPr>
            <a:lvl8pPr marL="3868966" indent="0">
              <a:buNone/>
              <a:defRPr sz="1100"/>
            </a:lvl8pPr>
            <a:lvl9pPr marL="4421675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62C69-14CC-41AD-8507-85E4A0F6544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2040" y="6720857"/>
            <a:ext cx="8424863" cy="793433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752040" y="857887"/>
            <a:ext cx="8424863" cy="5760720"/>
          </a:xfrm>
        </p:spPr>
        <p:txBody>
          <a:bodyPr/>
          <a:lstStyle>
            <a:lvl1pPr marL="0" indent="0">
              <a:buNone/>
              <a:defRPr sz="3900"/>
            </a:lvl1pPr>
            <a:lvl2pPr marL="552709" indent="0">
              <a:buNone/>
              <a:defRPr sz="3300"/>
            </a:lvl2pPr>
            <a:lvl3pPr marL="1105419" indent="0">
              <a:buNone/>
              <a:defRPr sz="3000"/>
            </a:lvl3pPr>
            <a:lvl4pPr marL="1658129" indent="0">
              <a:buNone/>
              <a:defRPr sz="2500"/>
            </a:lvl4pPr>
            <a:lvl5pPr marL="2210838" indent="0">
              <a:buNone/>
              <a:defRPr sz="2500"/>
            </a:lvl5pPr>
            <a:lvl6pPr marL="2763547" indent="0">
              <a:buNone/>
              <a:defRPr sz="2500"/>
            </a:lvl6pPr>
            <a:lvl7pPr marL="3316257" indent="0">
              <a:buNone/>
              <a:defRPr sz="2500"/>
            </a:lvl7pPr>
            <a:lvl8pPr marL="3868966" indent="0">
              <a:buNone/>
              <a:defRPr sz="2500"/>
            </a:lvl8pPr>
            <a:lvl9pPr marL="4421675" indent="0">
              <a:buNone/>
              <a:defRPr sz="25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752040" y="7514279"/>
            <a:ext cx="8424863" cy="1126807"/>
          </a:xfrm>
        </p:spPr>
        <p:txBody>
          <a:bodyPr/>
          <a:lstStyle>
            <a:lvl1pPr marL="0" indent="0">
              <a:buNone/>
              <a:defRPr sz="1700"/>
            </a:lvl1pPr>
            <a:lvl2pPr marL="552709" indent="0">
              <a:buNone/>
              <a:defRPr sz="1400"/>
            </a:lvl2pPr>
            <a:lvl3pPr marL="1105419" indent="0">
              <a:buNone/>
              <a:defRPr sz="1200"/>
            </a:lvl3pPr>
            <a:lvl4pPr marL="1658129" indent="0">
              <a:buNone/>
              <a:defRPr sz="1100"/>
            </a:lvl4pPr>
            <a:lvl5pPr marL="2210838" indent="0">
              <a:buNone/>
              <a:defRPr sz="1100"/>
            </a:lvl5pPr>
            <a:lvl6pPr marL="2763547" indent="0">
              <a:buNone/>
              <a:defRPr sz="1100"/>
            </a:lvl6pPr>
            <a:lvl7pPr marL="3316257" indent="0">
              <a:buNone/>
              <a:defRPr sz="1100"/>
            </a:lvl7pPr>
            <a:lvl8pPr marL="3868966" indent="0">
              <a:buNone/>
              <a:defRPr sz="1100"/>
            </a:lvl8pPr>
            <a:lvl9pPr marL="4421675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EDC69-31F4-49B0-9D84-88A7A5A0B1C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55688" y="852488"/>
            <a:ext cx="11930062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83" tIns="46640" rIns="93283" bIns="466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55688" y="2773363"/>
            <a:ext cx="11930062" cy="576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83" tIns="46640" rIns="93283" bIns="466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55688" y="8748713"/>
            <a:ext cx="2925762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3" tIns="46640" rIns="93283" bIns="4664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pitchFamily="18" charset="-5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95838" y="8748713"/>
            <a:ext cx="4449762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3" tIns="46640" rIns="93283" bIns="4664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pitchFamily="18" charset="-5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059988" y="8748713"/>
            <a:ext cx="2925762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3" tIns="46640" rIns="93283" bIns="4664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4672465-C732-4FB8-9915-94347C86519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271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271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2pPr>
      <a:lvl3pPr algn="ctr" defTabSz="9271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3pPr>
      <a:lvl4pPr algn="ctr" defTabSz="9271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4pPr>
      <a:lvl5pPr algn="ctr" defTabSz="9271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5pPr>
      <a:lvl6pPr marL="552709" algn="ctr" defTabSz="932698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6pPr>
      <a:lvl7pPr marL="1105419" algn="ctr" defTabSz="932698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7pPr>
      <a:lvl8pPr marL="1658129" algn="ctr" defTabSz="932698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8pPr>
      <a:lvl9pPr marL="2210838" algn="ctr" defTabSz="932698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9pPr>
    </p:titleStyle>
    <p:bodyStyle>
      <a:lvl1pPr marL="346075" indent="-346075" algn="l" defTabSz="92710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54063" indent="-287338" algn="l" defTabSz="927100" rtl="0" eaLnBrk="0" fontAlgn="base" hangingPunct="0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</a:defRPr>
      </a:lvl2pPr>
      <a:lvl3pPr marL="1162050" indent="-228600" algn="l" defTabSz="927100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3pPr>
      <a:lvl4pPr marL="1630363" indent="-230188" algn="l" defTabSz="927100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093913" indent="-230188" algn="l" defTabSz="927100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652237" indent="-234135" algn="l" defTabSz="932698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204948" indent="-234135" algn="l" defTabSz="932698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757657" indent="-234135" algn="l" defTabSz="932698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310365" indent="-234135" algn="l" defTabSz="932698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11054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52709" algn="l" defTabSz="11054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05419" algn="l" defTabSz="11054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58129" algn="l" defTabSz="11054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10838" algn="l" defTabSz="11054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63547" algn="l" defTabSz="11054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6257" algn="l" defTabSz="11054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68966" algn="l" defTabSz="11054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21675" algn="l" defTabSz="11054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020"/>
          <p:cNvSpPr txBox="1">
            <a:spLocks noChangeArrowheads="1"/>
          </p:cNvSpPr>
          <p:nvPr/>
        </p:nvSpPr>
        <p:spPr bwMode="auto">
          <a:xfrm>
            <a:off x="2628900" y="301601"/>
            <a:ext cx="9142413" cy="3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defTabSz="608013" eaLnBrk="1" hangingPunct="1">
              <a:lnSpc>
                <a:spcPts val="1325"/>
              </a:lnSpc>
            </a:pPr>
            <a:r>
              <a:rPr lang="ru-RU" altLang="ru-RU" sz="1200" b="1" dirty="0" smtClean="0"/>
              <a:t>ОРГАНИЗАЦИОННО-ШТАТНАЯ СТРУКТУРА</a:t>
            </a:r>
            <a:endParaRPr lang="ru-RU" altLang="ru-RU" sz="1200" b="1" dirty="0"/>
          </a:p>
          <a:p>
            <a:pPr algn="ctr" defTabSz="608013" eaLnBrk="1" hangingPunct="1">
              <a:lnSpc>
                <a:spcPts val="1325"/>
              </a:lnSpc>
            </a:pPr>
            <a:r>
              <a:rPr lang="ru-RU" altLang="ru-RU" sz="1200" b="1" dirty="0" smtClean="0"/>
              <a:t>Главного управления МЧС </a:t>
            </a:r>
            <a:r>
              <a:rPr lang="ru-RU" altLang="ru-RU" sz="1200" b="1" dirty="0"/>
              <a:t>России </a:t>
            </a:r>
            <a:r>
              <a:rPr lang="ru-RU" altLang="ru-RU" sz="1200" b="1" dirty="0" smtClean="0"/>
              <a:t>по Владимирской области (</a:t>
            </a:r>
            <a:r>
              <a:rPr lang="en-US" altLang="ru-RU" sz="1200" b="1" dirty="0" smtClean="0"/>
              <a:t>III</a:t>
            </a:r>
            <a:r>
              <a:rPr lang="ru-RU" altLang="ru-RU" sz="1200" b="1" dirty="0" smtClean="0"/>
              <a:t> разряда)</a:t>
            </a:r>
            <a:endParaRPr lang="ru-RU" altLang="ru-RU" sz="1200" b="1" dirty="0"/>
          </a:p>
        </p:txBody>
      </p:sp>
      <p:sp>
        <p:nvSpPr>
          <p:cNvPr id="52" name="Прямоугольник 51"/>
          <p:cNvSpPr>
            <a:spLocks/>
          </p:cNvSpPr>
          <p:nvPr/>
        </p:nvSpPr>
        <p:spPr>
          <a:xfrm>
            <a:off x="591299" y="2300270"/>
            <a:ext cx="817562" cy="50006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>
              <a:defRPr/>
            </a:pPr>
            <a:endParaRPr lang="ru-RU" altLang="ru-RU" sz="600" b="1" dirty="0"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altLang="ru-RU" sz="600" b="1" dirty="0">
                <a:cs typeface="Times New Roman" pitchFamily="18" charset="0"/>
              </a:rPr>
              <a:t>Управление</a:t>
            </a:r>
          </a:p>
          <a:p>
            <a:pPr algn="ctr" eaLnBrk="1" hangingPunct="1">
              <a:defRPr/>
            </a:pPr>
            <a:r>
              <a:rPr lang="ru-RU" altLang="ru-RU" sz="600" b="1" dirty="0">
                <a:cs typeface="Times New Roman" pitchFamily="18" charset="0"/>
              </a:rPr>
              <a:t> гражданской обороны и</a:t>
            </a:r>
          </a:p>
          <a:p>
            <a:pPr algn="ctr" eaLnBrk="1" hangingPunct="1">
              <a:defRPr/>
            </a:pPr>
            <a:r>
              <a:rPr lang="ru-RU" altLang="ru-RU" sz="600" b="1" dirty="0">
                <a:cs typeface="Times New Roman" pitchFamily="18" charset="0"/>
              </a:rPr>
              <a:t>защиты </a:t>
            </a:r>
            <a:r>
              <a:rPr lang="ru-RU" altLang="ru-RU" sz="600" b="1" dirty="0" smtClean="0">
                <a:cs typeface="Times New Roman" pitchFamily="18" charset="0"/>
              </a:rPr>
              <a:t>населения</a:t>
            </a:r>
          </a:p>
          <a:p>
            <a:pPr algn="ctr" eaLnBrk="1" hangingPunct="1">
              <a:defRPr/>
            </a:pPr>
            <a:endParaRPr lang="ru-RU" altLang="ru-RU" sz="600" b="1" dirty="0"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altLang="ru-RU" sz="600" b="1" dirty="0">
              <a:cs typeface="Times New Roman" pitchFamily="18" charset="0"/>
            </a:endParaRPr>
          </a:p>
        </p:txBody>
      </p:sp>
      <p:sp>
        <p:nvSpPr>
          <p:cNvPr id="53" name="Прямоугольник 52"/>
          <p:cNvSpPr>
            <a:spLocks/>
          </p:cNvSpPr>
          <p:nvPr/>
        </p:nvSpPr>
        <p:spPr>
          <a:xfrm>
            <a:off x="591299" y="2871774"/>
            <a:ext cx="785818" cy="57150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/>
            <a:endParaRPr lang="ru-RU" altLang="ru-RU" sz="6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ctr" eaLnBrk="1" hangingPunct="1"/>
            <a:r>
              <a:rPr lang="ru-RU" altLang="ru-RU" sz="600" dirty="0" smtClean="0">
                <a:solidFill>
                  <a:srgbClr val="000000"/>
                </a:solidFill>
                <a:cs typeface="Times New Roman" pitchFamily="18" charset="0"/>
              </a:rPr>
              <a:t>Отдел зашиты населения и территорий от ч</a:t>
            </a:r>
            <a:r>
              <a:rPr lang="ru-RU" altLang="ru-RU" sz="6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резвычайных ситуаций</a:t>
            </a:r>
          </a:p>
          <a:p>
            <a:pPr algn="ctr" eaLnBrk="1" hangingPunct="1"/>
            <a:endParaRPr lang="ru-RU" altLang="ru-RU" sz="6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376985" y="2228832"/>
            <a:ext cx="1114425" cy="3939919"/>
          </a:xfrm>
          <a:prstGeom prst="rect">
            <a:avLst/>
          </a:prstGeom>
          <a:noFill/>
          <a:ln w="9525">
            <a:solidFill>
              <a:srgbClr val="0033CC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ru-RU" sz="500"/>
          </a:p>
        </p:txBody>
      </p:sp>
      <p:sp>
        <p:nvSpPr>
          <p:cNvPr id="60" name="Прямоугольник 59"/>
          <p:cNvSpPr>
            <a:spLocks/>
          </p:cNvSpPr>
          <p:nvPr/>
        </p:nvSpPr>
        <p:spPr>
          <a:xfrm>
            <a:off x="591299" y="4014782"/>
            <a:ext cx="786760" cy="35719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>
              <a:defRPr/>
            </a:pPr>
            <a:endParaRPr lang="ru-RU" altLang="ru-RU" sz="600" dirty="0"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altLang="ru-RU" sz="600" dirty="0">
                <a:cs typeface="Times New Roman" pitchFamily="18" charset="0"/>
              </a:rPr>
              <a:t>Отдел </a:t>
            </a:r>
            <a:r>
              <a:rPr lang="ru-RU" altLang="ru-RU" sz="600" dirty="0" smtClean="0">
                <a:cs typeface="Times New Roman" pitchFamily="18" charset="0"/>
              </a:rPr>
              <a:t>подготовки населения</a:t>
            </a:r>
          </a:p>
          <a:p>
            <a:pPr algn="ctr" eaLnBrk="1" hangingPunct="1">
              <a:defRPr/>
            </a:pPr>
            <a:r>
              <a:rPr lang="ru-RU" altLang="ru-RU" sz="600" b="1" dirty="0" smtClean="0">
                <a:solidFill>
                  <a:schemeClr val="accent4"/>
                </a:solidFill>
                <a:cs typeface="Times New Roman" pitchFamily="18" charset="0"/>
              </a:rPr>
              <a:t> </a:t>
            </a:r>
            <a:endParaRPr lang="ru-RU" altLang="ru-RU" sz="600" b="1" dirty="0">
              <a:solidFill>
                <a:schemeClr val="accent4"/>
              </a:solidFill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altLang="ru-RU" sz="600" dirty="0"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altLang="ru-RU" sz="600" dirty="0">
              <a:cs typeface="Times New Roman" pitchFamily="18" charset="0"/>
            </a:endParaRPr>
          </a:p>
        </p:txBody>
      </p:sp>
      <p:sp>
        <p:nvSpPr>
          <p:cNvPr id="72" name="Прямоугольник 71"/>
          <p:cNvSpPr>
            <a:spLocks/>
          </p:cNvSpPr>
          <p:nvPr/>
        </p:nvSpPr>
        <p:spPr>
          <a:xfrm>
            <a:off x="2020059" y="2300270"/>
            <a:ext cx="820737" cy="66543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>
              <a:defRPr/>
            </a:pPr>
            <a:endParaRPr lang="ru-RU" altLang="ru-RU" sz="600" b="1" dirty="0">
              <a:solidFill>
                <a:schemeClr val="tx1"/>
              </a:solidFill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altLang="ru-RU" sz="6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altLang="ru-RU" sz="600" b="1" dirty="0" smtClean="0">
                <a:solidFill>
                  <a:schemeClr val="tx1"/>
                </a:solidFill>
                <a:cs typeface="Times New Roman" pitchFamily="18" charset="0"/>
              </a:rPr>
              <a:t>Управление</a:t>
            </a:r>
            <a:endParaRPr lang="ru-RU" altLang="ru-RU" sz="600" b="1" dirty="0">
              <a:solidFill>
                <a:schemeClr val="tx1"/>
              </a:solidFill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altLang="ru-RU" sz="600" b="1" dirty="0">
                <a:solidFill>
                  <a:schemeClr val="tx1"/>
                </a:solidFill>
                <a:cs typeface="Times New Roman" pitchFamily="18" charset="0"/>
              </a:rPr>
              <a:t>организации пожаротушения и проведения аварийно-спасательных </a:t>
            </a:r>
            <a:r>
              <a:rPr lang="ru-RU" altLang="ru-RU" sz="600" b="1" dirty="0" smtClean="0">
                <a:solidFill>
                  <a:schemeClr val="tx1"/>
                </a:solidFill>
                <a:cs typeface="Times New Roman" pitchFamily="18" charset="0"/>
              </a:rPr>
              <a:t>работ</a:t>
            </a:r>
          </a:p>
          <a:p>
            <a:pPr algn="ctr" eaLnBrk="1" hangingPunct="1">
              <a:defRPr/>
            </a:pPr>
            <a:endParaRPr lang="ru-RU" altLang="ru-RU" sz="600" b="1" dirty="0">
              <a:solidFill>
                <a:schemeClr val="tx1"/>
              </a:solidFill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altLang="ru-RU" sz="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73" name="Прямоугольник 72"/>
          <p:cNvSpPr>
            <a:spLocks/>
          </p:cNvSpPr>
          <p:nvPr/>
        </p:nvSpPr>
        <p:spPr>
          <a:xfrm>
            <a:off x="2020059" y="3014650"/>
            <a:ext cx="815975" cy="79208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>
              <a:defRPr/>
            </a:pPr>
            <a:r>
              <a:rPr lang="ru-RU" altLang="ru-RU" sz="600" dirty="0">
                <a:cs typeface="Times New Roman" pitchFamily="18" charset="0"/>
              </a:rPr>
              <a:t>Отдел организации службы </a:t>
            </a:r>
            <a:r>
              <a:rPr lang="ru-RU" altLang="ru-RU" sz="600" dirty="0" smtClean="0">
                <a:cs typeface="Times New Roman" pitchFamily="18" charset="0"/>
              </a:rPr>
              <a:t> </a:t>
            </a:r>
            <a:r>
              <a:rPr lang="ru-RU" altLang="ru-RU" sz="600" dirty="0">
                <a:cs typeface="Times New Roman" pitchFamily="18" charset="0"/>
              </a:rPr>
              <a:t>пожарно-спасательных </a:t>
            </a:r>
            <a:r>
              <a:rPr lang="ru-RU" altLang="ru-RU" sz="600" dirty="0" smtClean="0">
                <a:cs typeface="Times New Roman" pitchFamily="18" charset="0"/>
              </a:rPr>
              <a:t>подразделений и координации аварийно-спасательных </a:t>
            </a:r>
            <a:r>
              <a:rPr lang="ru-RU" altLang="ru-RU" sz="600" dirty="0" smtClean="0">
                <a:cs typeface="Times New Roman" pitchFamily="18" charset="0"/>
              </a:rPr>
              <a:t>формирований</a:t>
            </a:r>
            <a:endParaRPr lang="ru-RU" altLang="ru-RU" sz="600" dirty="0" smtClean="0">
              <a:cs typeface="Times New Roman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1805745" y="2228832"/>
            <a:ext cx="1104900" cy="2571768"/>
          </a:xfrm>
          <a:prstGeom prst="rect">
            <a:avLst/>
          </a:prstGeom>
          <a:noFill/>
          <a:ln w="9525">
            <a:solidFill>
              <a:srgbClr val="0033CC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ru-RU" sz="500"/>
          </a:p>
        </p:txBody>
      </p:sp>
      <p:sp>
        <p:nvSpPr>
          <p:cNvPr id="76" name="Прямоугольник 75"/>
          <p:cNvSpPr>
            <a:spLocks/>
          </p:cNvSpPr>
          <p:nvPr/>
        </p:nvSpPr>
        <p:spPr>
          <a:xfrm>
            <a:off x="2020059" y="3871906"/>
            <a:ext cx="815975" cy="3600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>
              <a:defRPr/>
            </a:pPr>
            <a:r>
              <a:rPr lang="ru-RU" altLang="ru-RU" sz="600" dirty="0">
                <a:cs typeface="Times New Roman" pitchFamily="18" charset="0"/>
              </a:rPr>
              <a:t>Отдел </a:t>
            </a:r>
            <a:r>
              <a:rPr lang="ru-RU" sz="600" dirty="0"/>
              <a:t>организации </a:t>
            </a:r>
            <a:r>
              <a:rPr lang="ru-RU" sz="600" dirty="0" smtClean="0"/>
              <a:t>пожаротушения</a:t>
            </a:r>
            <a:endParaRPr lang="ru-RU" sz="600" dirty="0" smtClean="0"/>
          </a:p>
        </p:txBody>
      </p:sp>
      <p:sp>
        <p:nvSpPr>
          <p:cNvPr id="79" name="Прямоугольник 78"/>
          <p:cNvSpPr>
            <a:spLocks/>
          </p:cNvSpPr>
          <p:nvPr/>
        </p:nvSpPr>
        <p:spPr>
          <a:xfrm>
            <a:off x="3377381" y="2336840"/>
            <a:ext cx="820738" cy="54128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>
              <a:defRPr/>
            </a:pPr>
            <a:endParaRPr lang="ru-RU" altLang="ru-RU" sz="600" b="1" dirty="0"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altLang="ru-RU" sz="600" b="1" dirty="0" smtClean="0"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altLang="ru-RU" sz="600" b="1" dirty="0" smtClean="0">
                <a:cs typeface="Times New Roman" pitchFamily="18" charset="0"/>
              </a:rPr>
              <a:t>Управление </a:t>
            </a:r>
            <a:r>
              <a:rPr lang="ru-RU" altLang="ru-RU" sz="600" b="1" dirty="0">
                <a:cs typeface="Times New Roman" pitchFamily="18" charset="0"/>
              </a:rPr>
              <a:t>надзорной деятельности и профилактической </a:t>
            </a:r>
            <a:r>
              <a:rPr lang="ru-RU" altLang="ru-RU" sz="600" b="1" dirty="0" smtClean="0">
                <a:cs typeface="Times New Roman" pitchFamily="18" charset="0"/>
              </a:rPr>
              <a:t>работы</a:t>
            </a:r>
          </a:p>
          <a:p>
            <a:pPr algn="ctr" eaLnBrk="1" hangingPunct="1">
              <a:defRPr/>
            </a:pPr>
            <a:endParaRPr lang="ru-RU" altLang="ru-RU" sz="600" b="1" dirty="0"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altLang="ru-RU" sz="600" b="1" dirty="0">
              <a:cs typeface="Times New Roman" pitchFamily="18" charset="0"/>
            </a:endParaRPr>
          </a:p>
        </p:txBody>
      </p:sp>
      <p:sp>
        <p:nvSpPr>
          <p:cNvPr id="80" name="Прямоугольник 79"/>
          <p:cNvSpPr>
            <a:spLocks/>
          </p:cNvSpPr>
          <p:nvPr/>
        </p:nvSpPr>
        <p:spPr>
          <a:xfrm>
            <a:off x="3377381" y="2969455"/>
            <a:ext cx="814388" cy="42703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ru-RU" sz="600" dirty="0"/>
              <a:t>Отдел организации надзорных и профилактических </a:t>
            </a:r>
            <a:r>
              <a:rPr lang="ru-RU" sz="600" dirty="0" smtClean="0"/>
              <a:t>мероприятий</a:t>
            </a:r>
            <a:endParaRPr lang="ru-RU" sz="600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3106530" y="2225861"/>
            <a:ext cx="1256703" cy="3636782"/>
          </a:xfrm>
          <a:prstGeom prst="rect">
            <a:avLst/>
          </a:prstGeom>
          <a:noFill/>
          <a:ln w="9525">
            <a:solidFill>
              <a:srgbClr val="0033CC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ru-RU" sz="60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>
            <a:off x="913576" y="3549629"/>
            <a:ext cx="1928826" cy="16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Прямая соединительная линия 172"/>
          <p:cNvCxnSpPr/>
          <p:nvPr/>
        </p:nvCxnSpPr>
        <p:spPr>
          <a:xfrm>
            <a:off x="448423" y="2586022"/>
            <a:ext cx="0" cy="32568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1" name="Прямая соединительная линия 370"/>
          <p:cNvCxnSpPr/>
          <p:nvPr/>
        </p:nvCxnSpPr>
        <p:spPr>
          <a:xfrm flipH="1" flipV="1">
            <a:off x="448427" y="2586023"/>
            <a:ext cx="142123" cy="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Прямая соединительная линия 371"/>
          <p:cNvCxnSpPr/>
          <p:nvPr/>
        </p:nvCxnSpPr>
        <p:spPr>
          <a:xfrm flipH="1" flipV="1">
            <a:off x="448425" y="3800468"/>
            <a:ext cx="139744" cy="7"/>
          </a:xfrm>
          <a:prstGeom prst="line">
            <a:avLst/>
          </a:prstGeom>
          <a:ln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Прямая соединительная линия 372"/>
          <p:cNvCxnSpPr/>
          <p:nvPr/>
        </p:nvCxnSpPr>
        <p:spPr>
          <a:xfrm flipH="1" flipV="1">
            <a:off x="442821" y="4729162"/>
            <a:ext cx="147729" cy="4763"/>
          </a:xfrm>
          <a:prstGeom prst="line">
            <a:avLst/>
          </a:prstGeom>
          <a:ln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Прямая соединительная линия 377"/>
          <p:cNvCxnSpPr/>
          <p:nvPr/>
        </p:nvCxnSpPr>
        <p:spPr>
          <a:xfrm flipH="1">
            <a:off x="1877183" y="3300402"/>
            <a:ext cx="145528" cy="976"/>
          </a:xfrm>
          <a:prstGeom prst="line">
            <a:avLst/>
          </a:prstGeom>
          <a:ln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Прямая соединительная линия 378"/>
          <p:cNvCxnSpPr/>
          <p:nvPr/>
        </p:nvCxnSpPr>
        <p:spPr>
          <a:xfrm flipH="1" flipV="1">
            <a:off x="1877184" y="4021132"/>
            <a:ext cx="142116" cy="799"/>
          </a:xfrm>
          <a:prstGeom prst="line">
            <a:avLst/>
          </a:prstGeom>
          <a:ln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Прямая соединительная линия 379"/>
          <p:cNvCxnSpPr/>
          <p:nvPr/>
        </p:nvCxnSpPr>
        <p:spPr>
          <a:xfrm flipH="1" flipV="1">
            <a:off x="1877183" y="4514848"/>
            <a:ext cx="140766" cy="978"/>
          </a:xfrm>
          <a:prstGeom prst="line">
            <a:avLst/>
          </a:prstGeom>
          <a:ln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Прямая соединительная линия 381"/>
          <p:cNvCxnSpPr/>
          <p:nvPr/>
        </p:nvCxnSpPr>
        <p:spPr>
          <a:xfrm flipH="1" flipV="1">
            <a:off x="1877184" y="2586023"/>
            <a:ext cx="142116" cy="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Прямая соединительная линия 284"/>
          <p:cNvCxnSpPr/>
          <p:nvPr/>
        </p:nvCxnSpPr>
        <p:spPr>
          <a:xfrm flipH="1">
            <a:off x="3231327" y="2514584"/>
            <a:ext cx="3178" cy="30465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Прямая соединительная линия 285"/>
          <p:cNvCxnSpPr/>
          <p:nvPr/>
        </p:nvCxnSpPr>
        <p:spPr>
          <a:xfrm flipH="1" flipV="1">
            <a:off x="3234509" y="2514585"/>
            <a:ext cx="144485" cy="23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Прямоугольник 154"/>
          <p:cNvSpPr>
            <a:spLocks/>
          </p:cNvSpPr>
          <p:nvPr/>
        </p:nvSpPr>
        <p:spPr>
          <a:xfrm>
            <a:off x="2020059" y="4300534"/>
            <a:ext cx="815975" cy="43204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/>
            <a:r>
              <a:rPr lang="ru-RU" altLang="ru-RU" sz="6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Отдел </a:t>
            </a:r>
            <a:r>
              <a:rPr lang="ru-RU" altLang="ru-RU" sz="6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организации пожарной охраны </a:t>
            </a:r>
            <a:r>
              <a:rPr lang="ru-RU" altLang="ru-RU" sz="6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объектов</a:t>
            </a:r>
            <a:endParaRPr lang="ru-RU" altLang="ru-RU" sz="600" dirty="0" smtClean="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163" name="Прямоугольник 162"/>
          <p:cNvSpPr>
            <a:spLocks/>
          </p:cNvSpPr>
          <p:nvPr/>
        </p:nvSpPr>
        <p:spPr>
          <a:xfrm>
            <a:off x="3377381" y="3477459"/>
            <a:ext cx="814388" cy="78638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/>
            <a:r>
              <a:rPr lang="ru-RU" altLang="ru-RU" sz="6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Отделение </a:t>
            </a:r>
            <a:r>
              <a:rPr lang="ru-RU" altLang="ru-RU" sz="6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надзорных мероприятий в области гражданской обороны, защиты населения и территорий от чрезвычайных </a:t>
            </a:r>
            <a:r>
              <a:rPr lang="ru-RU" altLang="ru-RU" sz="6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ситуаций</a:t>
            </a:r>
            <a:endParaRPr lang="ru-RU" altLang="ru-RU" sz="6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64" name="Прямоугольник 163"/>
          <p:cNvSpPr>
            <a:spLocks/>
          </p:cNvSpPr>
          <p:nvPr/>
        </p:nvSpPr>
        <p:spPr>
          <a:xfrm>
            <a:off x="3377381" y="4325616"/>
            <a:ext cx="814388" cy="34766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ru-RU" sz="600" dirty="0"/>
              <a:t>Отдел административной практики и </a:t>
            </a:r>
            <a:r>
              <a:rPr lang="ru-RU" sz="600" dirty="0" smtClean="0"/>
              <a:t>дознания</a:t>
            </a:r>
            <a:endParaRPr lang="ru-RU" sz="600" dirty="0"/>
          </a:p>
        </p:txBody>
      </p:sp>
      <p:sp>
        <p:nvSpPr>
          <p:cNvPr id="166" name="Прямоугольник 165"/>
          <p:cNvSpPr>
            <a:spLocks/>
          </p:cNvSpPr>
          <p:nvPr/>
        </p:nvSpPr>
        <p:spPr>
          <a:xfrm>
            <a:off x="3377381" y="5157790"/>
            <a:ext cx="814388" cy="64294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/>
            <a:r>
              <a:rPr lang="ru-RU" altLang="ru-RU" sz="6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Территориальные отделы (отделения) надзорной деятельности и профилактической </a:t>
            </a:r>
            <a:r>
              <a:rPr lang="ru-RU" altLang="ru-RU" sz="6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работы</a:t>
            </a:r>
            <a:r>
              <a:rPr lang="ru-RU" altLang="ru-RU" sz="600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168" name="Прямоугольник 167"/>
          <p:cNvSpPr>
            <a:spLocks/>
          </p:cNvSpPr>
          <p:nvPr/>
        </p:nvSpPr>
        <p:spPr>
          <a:xfrm>
            <a:off x="3377381" y="4753822"/>
            <a:ext cx="814388" cy="33664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ru-RU" sz="600" dirty="0"/>
              <a:t>Отдел </a:t>
            </a:r>
            <a:r>
              <a:rPr lang="ru-RU" sz="600" dirty="0" smtClean="0"/>
              <a:t>нормативно-технический</a:t>
            </a:r>
            <a:r>
              <a:rPr lang="ru-RU" altLang="ru-RU" sz="600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</a:p>
        </p:txBody>
      </p:sp>
      <p:cxnSp>
        <p:nvCxnSpPr>
          <p:cNvPr id="174" name="Прямая соединительная линия 173"/>
          <p:cNvCxnSpPr/>
          <p:nvPr/>
        </p:nvCxnSpPr>
        <p:spPr>
          <a:xfrm flipH="1" flipV="1">
            <a:off x="3234504" y="4968924"/>
            <a:ext cx="141387" cy="422"/>
          </a:xfrm>
          <a:prstGeom prst="line">
            <a:avLst/>
          </a:prstGeom>
          <a:ln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Прямая соединительная линия 174"/>
          <p:cNvCxnSpPr/>
          <p:nvPr/>
        </p:nvCxnSpPr>
        <p:spPr>
          <a:xfrm flipH="1">
            <a:off x="3236886" y="4517229"/>
            <a:ext cx="133747" cy="4068"/>
          </a:xfrm>
          <a:prstGeom prst="line">
            <a:avLst/>
          </a:prstGeom>
          <a:ln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Прямая соединительная линия 175"/>
          <p:cNvCxnSpPr/>
          <p:nvPr/>
        </p:nvCxnSpPr>
        <p:spPr>
          <a:xfrm flipH="1" flipV="1">
            <a:off x="3234505" y="3871906"/>
            <a:ext cx="142108" cy="2388"/>
          </a:xfrm>
          <a:prstGeom prst="line">
            <a:avLst/>
          </a:prstGeom>
          <a:ln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Прямая соединительная линия 176"/>
          <p:cNvCxnSpPr/>
          <p:nvPr/>
        </p:nvCxnSpPr>
        <p:spPr>
          <a:xfrm flipH="1" flipV="1">
            <a:off x="3234506" y="3228964"/>
            <a:ext cx="144488" cy="2392"/>
          </a:xfrm>
          <a:prstGeom prst="line">
            <a:avLst/>
          </a:prstGeom>
          <a:ln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Прямоугольник 216"/>
          <p:cNvSpPr/>
          <p:nvPr/>
        </p:nvSpPr>
        <p:spPr>
          <a:xfrm>
            <a:off x="8108789" y="2228831"/>
            <a:ext cx="1085850" cy="5708627"/>
          </a:xfrm>
          <a:prstGeom prst="rect">
            <a:avLst/>
          </a:prstGeom>
          <a:noFill/>
          <a:ln w="9525">
            <a:solidFill>
              <a:srgbClr val="0033CC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ru-RU" sz="500"/>
          </a:p>
        </p:txBody>
      </p:sp>
      <p:sp>
        <p:nvSpPr>
          <p:cNvPr id="219" name="Прямоугольник 218"/>
          <p:cNvSpPr>
            <a:spLocks/>
          </p:cNvSpPr>
          <p:nvPr/>
        </p:nvSpPr>
        <p:spPr>
          <a:xfrm>
            <a:off x="8352216" y="2300270"/>
            <a:ext cx="812800" cy="57150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>
              <a:defRPr/>
            </a:pPr>
            <a:endParaRPr lang="ru-RU" sz="600" b="1" dirty="0" smtClean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sz="6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Управление </a:t>
            </a:r>
            <a:r>
              <a:rPr lang="ru-RU" sz="6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материально-технического </a:t>
            </a:r>
            <a:r>
              <a:rPr lang="ru-RU" sz="6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обеспечения</a:t>
            </a:r>
          </a:p>
          <a:p>
            <a:pPr algn="ctr" eaLnBrk="1" hangingPunct="1">
              <a:defRPr/>
            </a:pPr>
            <a:endParaRPr lang="ru-RU" altLang="ru-RU" sz="5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altLang="ru-RU" sz="500" b="1" dirty="0">
              <a:cs typeface="Times New Roman" pitchFamily="18" charset="0"/>
            </a:endParaRPr>
          </a:p>
        </p:txBody>
      </p:sp>
      <p:sp>
        <p:nvSpPr>
          <p:cNvPr id="225" name="Прямоугольник 224"/>
          <p:cNvSpPr>
            <a:spLocks/>
          </p:cNvSpPr>
          <p:nvPr/>
        </p:nvSpPr>
        <p:spPr>
          <a:xfrm>
            <a:off x="8352216" y="2943212"/>
            <a:ext cx="814388" cy="42862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/>
            <a:r>
              <a:rPr lang="ru-RU" altLang="ru-RU" sz="6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Отдел </a:t>
            </a:r>
            <a:r>
              <a:rPr lang="ru-RU" altLang="ru-RU" sz="6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тылового </a:t>
            </a:r>
            <a:r>
              <a:rPr lang="ru-RU" altLang="ru-RU" sz="6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 </a:t>
            </a:r>
            <a:r>
              <a:rPr lang="ru-RU" altLang="ru-RU" sz="6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обеспечения</a:t>
            </a:r>
            <a:endParaRPr lang="ru-RU" altLang="ru-RU" sz="600" dirty="0" smtClean="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226" name="Прямоугольник 225"/>
          <p:cNvSpPr>
            <a:spLocks/>
          </p:cNvSpPr>
          <p:nvPr/>
        </p:nvSpPr>
        <p:spPr>
          <a:xfrm>
            <a:off x="8395743" y="6050765"/>
            <a:ext cx="770862" cy="50006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/>
            <a:endParaRPr lang="ru-RU" altLang="ru-RU" sz="600" dirty="0" smtClean="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  <a:p>
            <a:pPr algn="ctr" eaLnBrk="1" hangingPunct="1"/>
            <a:r>
              <a:rPr lang="ru-RU" altLang="ru-RU" sz="6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Отделение </a:t>
            </a:r>
            <a:r>
              <a:rPr lang="ru-RU" altLang="ru-RU" sz="6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ФПС ГПС по тыловому и техническому </a:t>
            </a:r>
            <a:r>
              <a:rPr lang="ru-RU" altLang="ru-RU" sz="6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обеспечению</a:t>
            </a:r>
          </a:p>
          <a:p>
            <a:pPr algn="ctr" eaLnBrk="1" hangingPunct="1"/>
            <a:endParaRPr lang="ru-RU" altLang="ru-RU" sz="600" b="1" dirty="0" smtClean="0">
              <a:solidFill>
                <a:schemeClr val="accent4"/>
              </a:solidFill>
              <a:cs typeface="Times New Roman" pitchFamily="18" charset="0"/>
            </a:endParaRPr>
          </a:p>
          <a:p>
            <a:pPr algn="ctr" eaLnBrk="1" hangingPunct="1"/>
            <a:endParaRPr lang="ru-RU" altLang="ru-RU" sz="6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227" name="Прямоугольник 226"/>
          <p:cNvSpPr>
            <a:spLocks/>
          </p:cNvSpPr>
          <p:nvPr/>
        </p:nvSpPr>
        <p:spPr>
          <a:xfrm>
            <a:off x="8391525" y="6619091"/>
            <a:ext cx="773490" cy="48846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/>
            <a:r>
              <a:rPr lang="ru-RU" altLang="ru-RU" sz="6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Отделение ФПС ГПС по автотранспортному </a:t>
            </a:r>
            <a:r>
              <a:rPr lang="ru-RU" altLang="ru-RU" sz="6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обеспечению</a:t>
            </a:r>
          </a:p>
          <a:p>
            <a:pPr algn="ctr" eaLnBrk="1" hangingPunct="1"/>
            <a:endParaRPr lang="ru-RU" altLang="ru-RU" sz="600" dirty="0">
              <a:solidFill>
                <a:schemeClr val="accent4"/>
              </a:solidFill>
              <a:cs typeface="Times New Roman" pitchFamily="18" charset="0"/>
            </a:endParaRPr>
          </a:p>
        </p:txBody>
      </p:sp>
      <p:cxnSp>
        <p:nvCxnSpPr>
          <p:cNvPr id="228" name="Прямая соединительная линия 227"/>
          <p:cNvCxnSpPr/>
          <p:nvPr/>
        </p:nvCxnSpPr>
        <p:spPr>
          <a:xfrm>
            <a:off x="8232544" y="2514584"/>
            <a:ext cx="6054" cy="49797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Прямая соединительная линия 228"/>
          <p:cNvCxnSpPr/>
          <p:nvPr/>
        </p:nvCxnSpPr>
        <p:spPr>
          <a:xfrm rot="10800000">
            <a:off x="8232544" y="3167992"/>
            <a:ext cx="107950" cy="0"/>
          </a:xfrm>
          <a:prstGeom prst="line">
            <a:avLst/>
          </a:prstGeom>
          <a:ln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Прямая соединительная линия 232"/>
          <p:cNvCxnSpPr/>
          <p:nvPr/>
        </p:nvCxnSpPr>
        <p:spPr>
          <a:xfrm flipH="1">
            <a:off x="8237007" y="3670650"/>
            <a:ext cx="143294" cy="0"/>
          </a:xfrm>
          <a:prstGeom prst="line">
            <a:avLst/>
          </a:prstGeom>
          <a:ln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Прямая соединительная линия 235"/>
          <p:cNvCxnSpPr/>
          <p:nvPr/>
        </p:nvCxnSpPr>
        <p:spPr>
          <a:xfrm flipH="1">
            <a:off x="8235165" y="4238625"/>
            <a:ext cx="149216" cy="2373"/>
          </a:xfrm>
          <a:prstGeom prst="line">
            <a:avLst/>
          </a:prstGeom>
          <a:ln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Прямая соединительная линия 237"/>
          <p:cNvCxnSpPr/>
          <p:nvPr/>
        </p:nvCxnSpPr>
        <p:spPr>
          <a:xfrm flipH="1">
            <a:off x="8236215" y="2522188"/>
            <a:ext cx="119348" cy="9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Прямоугольник 238"/>
          <p:cNvSpPr/>
          <p:nvPr/>
        </p:nvSpPr>
        <p:spPr>
          <a:xfrm>
            <a:off x="1959457" y="7898459"/>
            <a:ext cx="928124" cy="420857"/>
          </a:xfrm>
          <a:prstGeom prst="rect">
            <a:avLst/>
          </a:prstGeom>
          <a:noFill/>
          <a:ln w="9525">
            <a:solidFill>
              <a:srgbClr val="0033CC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ru-RU" sz="500"/>
          </a:p>
        </p:txBody>
      </p:sp>
      <p:sp>
        <p:nvSpPr>
          <p:cNvPr id="240" name="Прямоугольник 239"/>
          <p:cNvSpPr>
            <a:spLocks/>
          </p:cNvSpPr>
          <p:nvPr/>
        </p:nvSpPr>
        <p:spPr>
          <a:xfrm>
            <a:off x="2003351" y="5994170"/>
            <a:ext cx="812800" cy="35719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>
              <a:defRPr/>
            </a:pPr>
            <a:r>
              <a:rPr lang="ru-RU" altLang="ru-RU" sz="600" b="1" dirty="0" smtClean="0">
                <a:cs typeface="Times New Roman" pitchFamily="18" charset="0"/>
              </a:rPr>
              <a:t>1 пожарно-спасательный </a:t>
            </a:r>
            <a:r>
              <a:rPr lang="ru-RU" altLang="ru-RU" sz="600" b="1" dirty="0">
                <a:cs typeface="Times New Roman" pitchFamily="18" charset="0"/>
              </a:rPr>
              <a:t>отряд ФПС </a:t>
            </a:r>
            <a:r>
              <a:rPr lang="ru-RU" altLang="ru-RU" sz="600" b="1" dirty="0" smtClean="0">
                <a:cs typeface="Times New Roman" pitchFamily="18" charset="0"/>
              </a:rPr>
              <a:t>ГПС</a:t>
            </a:r>
            <a:endParaRPr lang="ru-RU" altLang="ru-RU" sz="600" b="1" dirty="0" smtClean="0">
              <a:cs typeface="Times New Roman" pitchFamily="18" charset="0"/>
            </a:endParaRPr>
          </a:p>
        </p:txBody>
      </p:sp>
      <p:sp>
        <p:nvSpPr>
          <p:cNvPr id="291" name="Прямоугольник 290"/>
          <p:cNvSpPr/>
          <p:nvPr/>
        </p:nvSpPr>
        <p:spPr>
          <a:xfrm>
            <a:off x="1959457" y="8370119"/>
            <a:ext cx="927598" cy="431009"/>
          </a:xfrm>
          <a:prstGeom prst="rect">
            <a:avLst/>
          </a:prstGeom>
          <a:noFill/>
          <a:ln w="9525">
            <a:solidFill>
              <a:srgbClr val="0033CC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ru-RU" sz="500"/>
          </a:p>
        </p:txBody>
      </p:sp>
      <p:sp>
        <p:nvSpPr>
          <p:cNvPr id="292" name="Прямоугольник 291"/>
          <p:cNvSpPr>
            <a:spLocks/>
          </p:cNvSpPr>
          <p:nvPr/>
        </p:nvSpPr>
        <p:spPr>
          <a:xfrm>
            <a:off x="2015923" y="8928705"/>
            <a:ext cx="832051" cy="42862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>
              <a:defRPr/>
            </a:pPr>
            <a:endParaRPr lang="ru-RU" sz="600" b="1" dirty="0" smtClean="0"/>
          </a:p>
          <a:p>
            <a:pPr algn="ctr" eaLnBrk="1" hangingPunct="1">
              <a:defRPr/>
            </a:pPr>
            <a:r>
              <a:rPr lang="ru-RU" sz="600" b="1" dirty="0" smtClean="0"/>
              <a:t>Специализированная </a:t>
            </a:r>
            <a:r>
              <a:rPr lang="ru-RU" sz="600" b="1" dirty="0"/>
              <a:t>пожарно-спасательная часть ФПС </a:t>
            </a:r>
            <a:r>
              <a:rPr lang="ru-RU" sz="600" b="1" dirty="0" smtClean="0"/>
              <a:t>ГПС</a:t>
            </a:r>
          </a:p>
          <a:p>
            <a:pPr algn="ctr" eaLnBrk="1" hangingPunct="1">
              <a:defRPr/>
            </a:pPr>
            <a:endParaRPr lang="ru-RU" altLang="ru-RU" sz="600" b="1" dirty="0">
              <a:cs typeface="Times New Roman" pitchFamily="18" charset="0"/>
            </a:endParaRPr>
          </a:p>
        </p:txBody>
      </p:sp>
      <p:sp>
        <p:nvSpPr>
          <p:cNvPr id="299" name="Прямоугольник 298"/>
          <p:cNvSpPr/>
          <p:nvPr/>
        </p:nvSpPr>
        <p:spPr>
          <a:xfrm>
            <a:off x="4432803" y="5193509"/>
            <a:ext cx="1008682" cy="571504"/>
          </a:xfrm>
          <a:prstGeom prst="rect">
            <a:avLst/>
          </a:prstGeom>
          <a:noFill/>
          <a:ln w="9525">
            <a:solidFill>
              <a:srgbClr val="0033CC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ru-RU" sz="500"/>
          </a:p>
        </p:txBody>
      </p:sp>
      <p:sp>
        <p:nvSpPr>
          <p:cNvPr id="305" name="Прямоугольник 304"/>
          <p:cNvSpPr>
            <a:spLocks/>
          </p:cNvSpPr>
          <p:nvPr/>
        </p:nvSpPr>
        <p:spPr>
          <a:xfrm>
            <a:off x="4491622" y="5276999"/>
            <a:ext cx="864666" cy="42862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>
              <a:defRPr/>
            </a:pPr>
            <a:endParaRPr lang="ru-RU" sz="600" b="1" dirty="0" smtClean="0"/>
          </a:p>
          <a:p>
            <a:pPr algn="ctr" eaLnBrk="1" hangingPunct="1">
              <a:defRPr/>
            </a:pPr>
            <a:r>
              <a:rPr lang="ru-RU" sz="600" b="1" dirty="0" smtClean="0"/>
              <a:t>Центр </a:t>
            </a:r>
            <a:r>
              <a:rPr lang="ru-RU" sz="600" b="1" dirty="0"/>
              <a:t>управления в кризисных </a:t>
            </a:r>
            <a:r>
              <a:rPr lang="ru-RU" sz="600" b="1" dirty="0" smtClean="0"/>
              <a:t>ситуациях</a:t>
            </a:r>
          </a:p>
          <a:p>
            <a:pPr algn="ctr" eaLnBrk="1" hangingPunct="1">
              <a:defRPr/>
            </a:pPr>
            <a:endParaRPr lang="ru-RU" altLang="ru-RU" sz="600" b="1" dirty="0">
              <a:cs typeface="Times New Roman" pitchFamily="18" charset="0"/>
            </a:endParaRPr>
          </a:p>
        </p:txBody>
      </p:sp>
      <p:sp>
        <p:nvSpPr>
          <p:cNvPr id="307" name="Прямоугольник 306"/>
          <p:cNvSpPr>
            <a:spLocks/>
          </p:cNvSpPr>
          <p:nvPr/>
        </p:nvSpPr>
        <p:spPr>
          <a:xfrm>
            <a:off x="5483364" y="3202024"/>
            <a:ext cx="792443" cy="50323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>
              <a:defRPr/>
            </a:pPr>
            <a:endParaRPr lang="ru-RU" sz="600" b="1" dirty="0" smtClean="0"/>
          </a:p>
          <a:p>
            <a:pPr algn="ctr" eaLnBrk="1" hangingPunct="1">
              <a:defRPr/>
            </a:pPr>
            <a:r>
              <a:rPr lang="ru-RU" sz="600" b="1" dirty="0" smtClean="0"/>
              <a:t>Центр </a:t>
            </a:r>
            <a:r>
              <a:rPr lang="ru-RU" sz="600" b="1" dirty="0"/>
              <a:t>Государственной инспекции по маломерным </a:t>
            </a:r>
            <a:r>
              <a:rPr lang="ru-RU" sz="600" b="1" dirty="0" smtClean="0"/>
              <a:t>судам</a:t>
            </a:r>
          </a:p>
          <a:p>
            <a:pPr algn="ctr" eaLnBrk="1" hangingPunct="1">
              <a:defRPr/>
            </a:pPr>
            <a:endParaRPr lang="ru-RU" altLang="ru-RU" sz="600" b="1" dirty="0">
              <a:cs typeface="Times New Roman" pitchFamily="18" charset="0"/>
            </a:endParaRPr>
          </a:p>
        </p:txBody>
      </p:sp>
      <p:sp>
        <p:nvSpPr>
          <p:cNvPr id="308" name="Прямоугольник 307"/>
          <p:cNvSpPr/>
          <p:nvPr/>
        </p:nvSpPr>
        <p:spPr>
          <a:xfrm>
            <a:off x="5456811" y="2235178"/>
            <a:ext cx="843650" cy="642942"/>
          </a:xfrm>
          <a:prstGeom prst="rect">
            <a:avLst/>
          </a:prstGeom>
          <a:noFill/>
          <a:ln w="9525">
            <a:solidFill>
              <a:srgbClr val="0033CC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ru-RU" sz="500"/>
          </a:p>
        </p:txBody>
      </p:sp>
      <p:sp>
        <p:nvSpPr>
          <p:cNvPr id="309" name="Прямоугольник 308"/>
          <p:cNvSpPr>
            <a:spLocks/>
          </p:cNvSpPr>
          <p:nvPr/>
        </p:nvSpPr>
        <p:spPr>
          <a:xfrm>
            <a:off x="5475534" y="2312176"/>
            <a:ext cx="812800" cy="48577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>
              <a:defRPr/>
            </a:pPr>
            <a:endParaRPr lang="ru-RU" sz="600" b="1" dirty="0" smtClean="0"/>
          </a:p>
          <a:p>
            <a:pPr algn="ctr" eaLnBrk="1" hangingPunct="1">
              <a:defRPr/>
            </a:pPr>
            <a:r>
              <a:rPr lang="ru-RU" sz="600" b="1" dirty="0" smtClean="0"/>
              <a:t>Отдел безопасности людей на водных объектах</a:t>
            </a:r>
          </a:p>
          <a:p>
            <a:pPr algn="ctr" eaLnBrk="1" hangingPunct="1">
              <a:defRPr/>
            </a:pPr>
            <a:endParaRPr lang="ru-RU" sz="600" b="1" dirty="0" smtClean="0"/>
          </a:p>
          <a:p>
            <a:pPr algn="ctr" eaLnBrk="1" hangingPunct="1">
              <a:defRPr/>
            </a:pPr>
            <a:endParaRPr lang="ru-RU" altLang="ru-RU" sz="600" b="1" dirty="0">
              <a:cs typeface="Times New Roman" pitchFamily="18" charset="0"/>
            </a:endParaRPr>
          </a:p>
        </p:txBody>
      </p:sp>
      <p:sp>
        <p:nvSpPr>
          <p:cNvPr id="311" name="Прямоугольник 310"/>
          <p:cNvSpPr/>
          <p:nvPr/>
        </p:nvSpPr>
        <p:spPr>
          <a:xfrm>
            <a:off x="9282113" y="2228832"/>
            <a:ext cx="1062037" cy="2363804"/>
          </a:xfrm>
          <a:prstGeom prst="rect">
            <a:avLst/>
          </a:prstGeom>
          <a:noFill/>
          <a:ln w="9525">
            <a:solidFill>
              <a:srgbClr val="0033CC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ru-RU" sz="500"/>
          </a:p>
        </p:txBody>
      </p:sp>
      <p:sp>
        <p:nvSpPr>
          <p:cNvPr id="312" name="Прямоугольник 311"/>
          <p:cNvSpPr>
            <a:spLocks/>
          </p:cNvSpPr>
          <p:nvPr/>
        </p:nvSpPr>
        <p:spPr>
          <a:xfrm>
            <a:off x="9449611" y="2300270"/>
            <a:ext cx="812800" cy="57785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>
              <a:defRPr/>
            </a:pPr>
            <a:r>
              <a:rPr lang="ru-RU" sz="6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Финансово-экономическое управление</a:t>
            </a:r>
          </a:p>
          <a:p>
            <a:pPr algn="ctr" eaLnBrk="1" hangingPunct="1">
              <a:defRPr/>
            </a:pPr>
            <a:endParaRPr lang="ru-RU" altLang="ru-RU" sz="6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altLang="ru-RU" sz="600" b="1" dirty="0">
              <a:cs typeface="Times New Roman" pitchFamily="18" charset="0"/>
            </a:endParaRPr>
          </a:p>
        </p:txBody>
      </p:sp>
      <p:sp>
        <p:nvSpPr>
          <p:cNvPr id="313" name="Прямоугольник 312"/>
          <p:cNvSpPr>
            <a:spLocks/>
          </p:cNvSpPr>
          <p:nvPr/>
        </p:nvSpPr>
        <p:spPr>
          <a:xfrm>
            <a:off x="9449611" y="2943212"/>
            <a:ext cx="814387" cy="34766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>
              <a:defRPr/>
            </a:pPr>
            <a:endParaRPr lang="ru-RU" altLang="ru-RU" sz="600" dirty="0" smtClean="0"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altLang="ru-RU" sz="600" dirty="0" smtClean="0">
                <a:cs typeface="Times New Roman" pitchFamily="18" charset="0"/>
              </a:rPr>
              <a:t>Отдел планово-экономический</a:t>
            </a:r>
          </a:p>
          <a:p>
            <a:pPr algn="ctr" eaLnBrk="1" hangingPunct="1">
              <a:defRPr/>
            </a:pPr>
            <a:endParaRPr lang="ru-RU" altLang="ru-RU" sz="600" dirty="0">
              <a:cs typeface="Times New Roman" pitchFamily="18" charset="0"/>
            </a:endParaRPr>
          </a:p>
        </p:txBody>
      </p:sp>
      <p:sp>
        <p:nvSpPr>
          <p:cNvPr id="316" name="Прямоугольник 315"/>
          <p:cNvSpPr>
            <a:spLocks/>
          </p:cNvSpPr>
          <p:nvPr/>
        </p:nvSpPr>
        <p:spPr>
          <a:xfrm>
            <a:off x="9449611" y="3371840"/>
            <a:ext cx="808335" cy="43603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>
              <a:defRPr/>
            </a:pPr>
            <a:r>
              <a:rPr lang="ru-RU" altLang="ru-RU" sz="600" dirty="0" smtClean="0">
                <a:cs typeface="Times New Roman" pitchFamily="18" charset="0"/>
              </a:rPr>
              <a:t>Отдел </a:t>
            </a:r>
            <a:r>
              <a:rPr lang="ru-RU" altLang="ru-RU" sz="600" dirty="0">
                <a:cs typeface="Times New Roman" pitchFamily="18" charset="0"/>
              </a:rPr>
              <a:t>бухгалтерского учета и </a:t>
            </a:r>
            <a:r>
              <a:rPr lang="ru-RU" altLang="ru-RU" sz="600" dirty="0" smtClean="0">
                <a:cs typeface="Times New Roman" pitchFamily="18" charset="0"/>
              </a:rPr>
              <a:t>отчетности</a:t>
            </a:r>
            <a:endParaRPr lang="ru-RU" altLang="ru-RU" sz="600" dirty="0" smtClean="0">
              <a:cs typeface="Times New Roman" pitchFamily="18" charset="0"/>
            </a:endParaRPr>
          </a:p>
        </p:txBody>
      </p:sp>
      <p:cxnSp>
        <p:nvCxnSpPr>
          <p:cNvPr id="317" name="Прямая соединительная линия 316"/>
          <p:cNvCxnSpPr/>
          <p:nvPr/>
        </p:nvCxnSpPr>
        <p:spPr>
          <a:xfrm rot="5400000">
            <a:off x="8556495" y="3375310"/>
            <a:ext cx="1571636" cy="19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Прямая соединительная линия 319"/>
          <p:cNvCxnSpPr/>
          <p:nvPr/>
        </p:nvCxnSpPr>
        <p:spPr>
          <a:xfrm flipH="1">
            <a:off x="9345646" y="3662390"/>
            <a:ext cx="107950" cy="0"/>
          </a:xfrm>
          <a:prstGeom prst="line">
            <a:avLst/>
          </a:prstGeom>
          <a:ln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Прямая соединительная линия 320"/>
          <p:cNvCxnSpPr/>
          <p:nvPr/>
        </p:nvCxnSpPr>
        <p:spPr>
          <a:xfrm flipH="1">
            <a:off x="9345646" y="4157658"/>
            <a:ext cx="107950" cy="0"/>
          </a:xfrm>
          <a:prstGeom prst="line">
            <a:avLst/>
          </a:prstGeom>
          <a:ln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Прямая соединительная линия 321"/>
          <p:cNvCxnSpPr>
            <a:stCxn id="312" idx="1"/>
          </p:cNvCxnSpPr>
          <p:nvPr/>
        </p:nvCxnSpPr>
        <p:spPr>
          <a:xfrm flipH="1">
            <a:off x="9336147" y="2589195"/>
            <a:ext cx="113464" cy="12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3" name="Прямоугольник 322"/>
          <p:cNvSpPr/>
          <p:nvPr/>
        </p:nvSpPr>
        <p:spPr>
          <a:xfrm>
            <a:off x="10521181" y="2228832"/>
            <a:ext cx="1085850" cy="2571768"/>
          </a:xfrm>
          <a:prstGeom prst="rect">
            <a:avLst/>
          </a:prstGeom>
          <a:noFill/>
          <a:ln w="9525">
            <a:solidFill>
              <a:srgbClr val="0033CC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ru-RU" sz="500"/>
          </a:p>
        </p:txBody>
      </p:sp>
      <p:sp>
        <p:nvSpPr>
          <p:cNvPr id="324" name="Прямоугольник 323"/>
          <p:cNvSpPr>
            <a:spLocks/>
          </p:cNvSpPr>
          <p:nvPr/>
        </p:nvSpPr>
        <p:spPr>
          <a:xfrm>
            <a:off x="10669639" y="2300270"/>
            <a:ext cx="812800" cy="64294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>
              <a:defRPr/>
            </a:pPr>
            <a:endParaRPr lang="ru-RU" sz="600" b="1" dirty="0" smtClean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endParaRPr lang="ru-RU" sz="600" b="1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sz="6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Управление </a:t>
            </a:r>
            <a:r>
              <a:rPr lang="ru-RU" sz="6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кадровой, воспитательной работы и профессионального </a:t>
            </a:r>
            <a:r>
              <a:rPr lang="ru-RU" sz="6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обучения</a:t>
            </a:r>
          </a:p>
          <a:p>
            <a:pPr algn="ctr" eaLnBrk="1" hangingPunct="1">
              <a:defRPr/>
            </a:pPr>
            <a:endParaRPr lang="ru-RU" altLang="ru-RU" sz="600" b="1" dirty="0"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sz="600" b="1" dirty="0" smtClean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endParaRPr lang="ru-RU" altLang="ru-RU" sz="500" b="1" dirty="0">
              <a:cs typeface="Times New Roman" pitchFamily="18" charset="0"/>
            </a:endParaRPr>
          </a:p>
        </p:txBody>
      </p:sp>
      <p:cxnSp>
        <p:nvCxnSpPr>
          <p:cNvPr id="328" name="Прямая соединительная линия 327"/>
          <p:cNvCxnSpPr/>
          <p:nvPr/>
        </p:nvCxnSpPr>
        <p:spPr>
          <a:xfrm>
            <a:off x="10592619" y="2443146"/>
            <a:ext cx="2882" cy="19264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Прямая соединительная линия 329"/>
          <p:cNvCxnSpPr/>
          <p:nvPr/>
        </p:nvCxnSpPr>
        <p:spPr>
          <a:xfrm flipH="1" flipV="1">
            <a:off x="10592619" y="3800468"/>
            <a:ext cx="120307" cy="820"/>
          </a:xfrm>
          <a:prstGeom prst="line">
            <a:avLst/>
          </a:prstGeom>
          <a:ln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Прямая соединительная линия 331"/>
          <p:cNvCxnSpPr/>
          <p:nvPr/>
        </p:nvCxnSpPr>
        <p:spPr>
          <a:xfrm flipH="1">
            <a:off x="10592619" y="3157526"/>
            <a:ext cx="107950" cy="0"/>
          </a:xfrm>
          <a:prstGeom prst="line">
            <a:avLst/>
          </a:prstGeom>
          <a:ln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Прямая соединительная линия 334"/>
          <p:cNvCxnSpPr/>
          <p:nvPr/>
        </p:nvCxnSpPr>
        <p:spPr>
          <a:xfrm rot="10800000">
            <a:off x="10592619" y="2443146"/>
            <a:ext cx="714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9" name="Прямоугольник 338"/>
          <p:cNvSpPr>
            <a:spLocks/>
          </p:cNvSpPr>
          <p:nvPr/>
        </p:nvSpPr>
        <p:spPr>
          <a:xfrm>
            <a:off x="8384656" y="3943344"/>
            <a:ext cx="785818" cy="71438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/>
            <a:endParaRPr lang="ru-RU" altLang="ru-RU" sz="600" dirty="0" smtClean="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  <a:p>
            <a:pPr algn="ctr" eaLnBrk="1" hangingPunct="1"/>
            <a:r>
              <a:rPr lang="ru-RU" altLang="ru-RU" sz="6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Отдел  </a:t>
            </a:r>
            <a:r>
              <a:rPr lang="ru-RU" altLang="ru-RU" sz="6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эксплуатации, ремонта зданий, </a:t>
            </a:r>
            <a:r>
              <a:rPr lang="ru-RU" altLang="ru-RU" sz="6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сооружений, </a:t>
            </a:r>
            <a:r>
              <a:rPr lang="ru-RU" altLang="ru-RU" sz="6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развития </a:t>
            </a:r>
            <a:r>
              <a:rPr lang="ru-RU" altLang="ru-RU" sz="6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инфраструктуры и организации контрактной работы</a:t>
            </a:r>
          </a:p>
          <a:p>
            <a:pPr algn="ctr" eaLnBrk="1" hangingPunct="1"/>
            <a:endParaRPr lang="ru-RU" altLang="ru-RU" sz="6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341" name="Прямоугольник 340"/>
          <p:cNvSpPr>
            <a:spLocks/>
          </p:cNvSpPr>
          <p:nvPr/>
        </p:nvSpPr>
        <p:spPr>
          <a:xfrm>
            <a:off x="8395742" y="7139766"/>
            <a:ext cx="769273" cy="72312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/>
            <a:endParaRPr lang="ru-RU" altLang="ru-RU" sz="600" dirty="0" smtClean="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  <a:p>
            <a:pPr algn="ctr" eaLnBrk="1" hangingPunct="1"/>
            <a:r>
              <a:rPr lang="ru-RU" altLang="ru-RU" sz="6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Отделение эксплуатационной службы  и административно-хозяйственного обеспечения</a:t>
            </a:r>
          </a:p>
          <a:p>
            <a:pPr algn="ctr" eaLnBrk="1" hangingPunct="1"/>
            <a:endParaRPr lang="ru-RU" altLang="ru-RU" sz="600" b="1" dirty="0" smtClean="0">
              <a:solidFill>
                <a:schemeClr val="accent4"/>
              </a:solidFill>
              <a:cs typeface="Times New Roman" pitchFamily="18" charset="0"/>
            </a:endParaRPr>
          </a:p>
          <a:p>
            <a:pPr algn="ctr" eaLnBrk="1" hangingPunct="1"/>
            <a:endParaRPr lang="ru-RU" altLang="ru-RU" sz="6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cxnSp>
        <p:nvCxnSpPr>
          <p:cNvPr id="344" name="Прямая соединительная линия 343"/>
          <p:cNvCxnSpPr/>
          <p:nvPr/>
        </p:nvCxnSpPr>
        <p:spPr>
          <a:xfrm flipH="1">
            <a:off x="8232783" y="4943475"/>
            <a:ext cx="158742" cy="2382"/>
          </a:xfrm>
          <a:prstGeom prst="line">
            <a:avLst/>
          </a:prstGeom>
          <a:ln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" name="Прямоугольник 351"/>
          <p:cNvSpPr>
            <a:spLocks/>
          </p:cNvSpPr>
          <p:nvPr/>
        </p:nvSpPr>
        <p:spPr>
          <a:xfrm>
            <a:off x="8317969" y="8075100"/>
            <a:ext cx="812800" cy="36512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>
              <a:defRPr/>
            </a:pPr>
            <a:endParaRPr lang="ru-RU" sz="600" b="1" dirty="0" smtClean="0"/>
          </a:p>
          <a:p>
            <a:pPr algn="ctr" eaLnBrk="1" hangingPunct="1">
              <a:defRPr/>
            </a:pPr>
            <a:r>
              <a:rPr lang="ru-RU" sz="600" dirty="0" smtClean="0"/>
              <a:t>Ремонтно-технический центр</a:t>
            </a:r>
          </a:p>
          <a:p>
            <a:pPr algn="ctr" eaLnBrk="1" hangingPunct="1">
              <a:defRPr/>
            </a:pPr>
            <a:endParaRPr lang="ru-RU" altLang="ru-RU" sz="600" dirty="0">
              <a:solidFill>
                <a:schemeClr val="accent4"/>
              </a:solidFill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altLang="ru-RU" sz="600" b="1" dirty="0">
              <a:cs typeface="Times New Roman" pitchFamily="18" charset="0"/>
            </a:endParaRPr>
          </a:p>
        </p:txBody>
      </p:sp>
      <p:sp>
        <p:nvSpPr>
          <p:cNvPr id="135" name="Прямоугольник 134"/>
          <p:cNvSpPr>
            <a:spLocks/>
          </p:cNvSpPr>
          <p:nvPr/>
        </p:nvSpPr>
        <p:spPr>
          <a:xfrm>
            <a:off x="9449611" y="3871906"/>
            <a:ext cx="799380" cy="67652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/>
            <a:endParaRPr lang="ru-RU" altLang="ru-RU" sz="600" dirty="0" smtClean="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  <a:p>
            <a:pPr algn="ctr" eaLnBrk="1" hangingPunct="1"/>
            <a:r>
              <a:rPr lang="ru-RU" altLang="ru-RU" sz="6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Отдел начисления заработной платы, денежного довольствия и иных социальных выплат</a:t>
            </a:r>
            <a:endParaRPr lang="ru-RU" altLang="ru-RU" sz="600" b="1" dirty="0" smtClean="0">
              <a:solidFill>
                <a:schemeClr val="tx2"/>
              </a:solidFill>
              <a:cs typeface="Times New Roman" pitchFamily="18" charset="0"/>
            </a:endParaRPr>
          </a:p>
          <a:p>
            <a:pPr algn="ctr" eaLnBrk="1" hangingPunct="1"/>
            <a:endParaRPr lang="ru-RU" altLang="ru-RU" sz="6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ctr" eaLnBrk="1" hangingPunct="1"/>
            <a:endParaRPr lang="ru-RU" altLang="ru-RU" sz="6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37" name="Прямоугольник 136"/>
          <p:cNvSpPr>
            <a:spLocks/>
          </p:cNvSpPr>
          <p:nvPr/>
        </p:nvSpPr>
        <p:spPr>
          <a:xfrm>
            <a:off x="10706151" y="3002787"/>
            <a:ext cx="814387" cy="47942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>
              <a:defRPr/>
            </a:pPr>
            <a:endParaRPr lang="ru-RU" altLang="ru-RU" sz="600" dirty="0"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altLang="ru-RU" sz="600" dirty="0" smtClean="0"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altLang="ru-RU" sz="600" dirty="0" smtClean="0">
                <a:cs typeface="Times New Roman" pitchFamily="18" charset="0"/>
              </a:rPr>
              <a:t>Отдел </a:t>
            </a:r>
            <a:r>
              <a:rPr lang="ru-RU" altLang="ru-RU" sz="600" dirty="0">
                <a:cs typeface="Times New Roman" pitchFamily="18" charset="0"/>
              </a:rPr>
              <a:t>подбора, расстановки кадров и </a:t>
            </a:r>
            <a:r>
              <a:rPr lang="ru-RU" sz="6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профессионального </a:t>
            </a:r>
            <a:r>
              <a:rPr lang="ru-RU" sz="6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обучения</a:t>
            </a:r>
          </a:p>
          <a:p>
            <a:pPr algn="ctr" eaLnBrk="1" hangingPunct="1">
              <a:defRPr/>
            </a:pPr>
            <a:endParaRPr lang="ru-RU" altLang="ru-RU" sz="500" dirty="0"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altLang="ru-RU" sz="600" dirty="0">
              <a:cs typeface="Times New Roman" pitchFamily="18" charset="0"/>
            </a:endParaRPr>
          </a:p>
        </p:txBody>
      </p:sp>
      <p:sp>
        <p:nvSpPr>
          <p:cNvPr id="138" name="Прямоугольник 137"/>
          <p:cNvSpPr>
            <a:spLocks/>
          </p:cNvSpPr>
          <p:nvPr/>
        </p:nvSpPr>
        <p:spPr>
          <a:xfrm>
            <a:off x="10714989" y="3550435"/>
            <a:ext cx="814387" cy="57150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>
              <a:defRPr/>
            </a:pPr>
            <a:endParaRPr lang="ru-RU" altLang="ru-RU" sz="600" dirty="0" smtClean="0"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altLang="ru-RU" sz="600" dirty="0" smtClean="0">
                <a:cs typeface="Times New Roman" pitchFamily="18" charset="0"/>
              </a:rPr>
              <a:t>Отдел </a:t>
            </a:r>
            <a:r>
              <a:rPr lang="ru-RU" altLang="ru-RU" sz="600" dirty="0">
                <a:cs typeface="Times New Roman" pitchFamily="18" charset="0"/>
              </a:rPr>
              <a:t>воспитательной работы и профилактики коррупционных </a:t>
            </a:r>
            <a:r>
              <a:rPr lang="ru-RU" altLang="ru-RU" sz="600" dirty="0" smtClean="0">
                <a:cs typeface="Times New Roman" pitchFamily="18" charset="0"/>
              </a:rPr>
              <a:t>нарушений</a:t>
            </a:r>
          </a:p>
          <a:p>
            <a:pPr algn="ctr" eaLnBrk="1" hangingPunct="1">
              <a:defRPr/>
            </a:pPr>
            <a:endParaRPr lang="ru-RU" altLang="ru-RU" sz="600" b="1" dirty="0"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altLang="ru-RU" sz="600" dirty="0">
              <a:cs typeface="Times New Roman" pitchFamily="18" charset="0"/>
            </a:endParaRPr>
          </a:p>
        </p:txBody>
      </p:sp>
      <p:sp>
        <p:nvSpPr>
          <p:cNvPr id="234" name="Прямоугольник 233"/>
          <p:cNvSpPr/>
          <p:nvPr/>
        </p:nvSpPr>
        <p:spPr>
          <a:xfrm>
            <a:off x="5456812" y="3142355"/>
            <a:ext cx="845504" cy="651274"/>
          </a:xfrm>
          <a:prstGeom prst="rect">
            <a:avLst/>
          </a:prstGeom>
          <a:noFill/>
          <a:ln w="9525">
            <a:solidFill>
              <a:srgbClr val="0033CC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ru-RU" sz="500"/>
          </a:p>
        </p:txBody>
      </p:sp>
      <p:sp>
        <p:nvSpPr>
          <p:cNvPr id="139" name="Прямоугольник 138"/>
          <p:cNvSpPr>
            <a:spLocks/>
          </p:cNvSpPr>
          <p:nvPr/>
        </p:nvSpPr>
        <p:spPr>
          <a:xfrm>
            <a:off x="1996726" y="5488792"/>
            <a:ext cx="815975" cy="35719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/>
            <a:r>
              <a:rPr lang="ru-RU" altLang="ru-RU" sz="600" b="1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Служба пожаротушения </a:t>
            </a:r>
            <a:endParaRPr lang="ru-RU" altLang="ru-RU" sz="600" b="1" dirty="0" smtClean="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142" name="Прямоугольник 141"/>
          <p:cNvSpPr>
            <a:spLocks/>
          </p:cNvSpPr>
          <p:nvPr/>
        </p:nvSpPr>
        <p:spPr>
          <a:xfrm>
            <a:off x="6449215" y="657196"/>
            <a:ext cx="1585912" cy="4953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49275" indent="-2857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01725" indent="-6032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54175" indent="-9366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206625" indent="-12541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altLang="ru-RU" sz="800" b="1" dirty="0" smtClean="0">
              <a:cs typeface="Times New Roman" pitchFamily="18" charset="0"/>
            </a:endParaRPr>
          </a:p>
          <a:p>
            <a:pPr algn="ctr">
              <a:defRPr/>
            </a:pPr>
            <a:r>
              <a:rPr lang="ru-RU" altLang="ru-RU" sz="800" b="1" dirty="0" smtClean="0">
                <a:cs typeface="Times New Roman" pitchFamily="18" charset="0"/>
              </a:rPr>
              <a:t>Начальник </a:t>
            </a:r>
            <a:r>
              <a:rPr lang="ru-RU" altLang="ru-RU" sz="800" b="1" dirty="0" smtClean="0">
                <a:cs typeface="Times New Roman" pitchFamily="18" charset="0"/>
              </a:rPr>
              <a:t>Главного </a:t>
            </a:r>
            <a:r>
              <a:rPr lang="ru-RU" altLang="ru-RU" sz="800" b="1" dirty="0" smtClean="0">
                <a:cs typeface="Times New Roman" pitchFamily="18" charset="0"/>
              </a:rPr>
              <a:t>управления</a:t>
            </a:r>
          </a:p>
          <a:p>
            <a:pPr algn="ctr">
              <a:defRPr/>
            </a:pPr>
            <a:endParaRPr lang="ru-RU" altLang="ru-RU" sz="500" b="1" dirty="0">
              <a:cs typeface="Times New Roman" pitchFamily="18" charset="0"/>
            </a:endParaRPr>
          </a:p>
          <a:p>
            <a:pPr algn="ctr">
              <a:defRPr/>
            </a:pPr>
            <a:endParaRPr lang="ru-RU" altLang="ru-RU" sz="500" b="1" dirty="0">
              <a:cs typeface="Times New Roman" pitchFamily="18" charset="0"/>
            </a:endParaRPr>
          </a:p>
        </p:txBody>
      </p:sp>
      <p:sp>
        <p:nvSpPr>
          <p:cNvPr id="167" name="Прямоугольник 166"/>
          <p:cNvSpPr>
            <a:spLocks/>
          </p:cNvSpPr>
          <p:nvPr/>
        </p:nvSpPr>
        <p:spPr>
          <a:xfrm>
            <a:off x="684015" y="1200200"/>
            <a:ext cx="1593850" cy="56835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49275" indent="-2857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01725" indent="-6032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54175" indent="-9366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206625" indent="-12541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altLang="ru-RU" sz="700" b="1" dirty="0" smtClean="0">
                <a:cs typeface="Times New Roman" pitchFamily="18" charset="0"/>
              </a:rPr>
              <a:t>Первый заместитель начальника Главного управления</a:t>
            </a:r>
            <a:endParaRPr lang="ru-RU" altLang="ru-RU" sz="7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altLang="ru-RU" sz="7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ctr">
              <a:defRPr/>
            </a:pPr>
            <a:endParaRPr lang="ru-RU" altLang="ru-RU" sz="500" b="1" dirty="0">
              <a:cs typeface="Times New Roman" pitchFamily="18" charset="0"/>
            </a:endParaRPr>
          </a:p>
        </p:txBody>
      </p:sp>
      <p:sp>
        <p:nvSpPr>
          <p:cNvPr id="171" name="Прямоугольник 170"/>
          <p:cNvSpPr>
            <a:spLocks/>
          </p:cNvSpPr>
          <p:nvPr/>
        </p:nvSpPr>
        <p:spPr>
          <a:xfrm>
            <a:off x="2484215" y="1200200"/>
            <a:ext cx="1582738" cy="57946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49275" indent="-2857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01725" indent="-6032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54175" indent="-9366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206625" indent="-12541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ru-RU" altLang="ru-RU" sz="500" b="1" dirty="0"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altLang="ru-RU" sz="700" b="1" dirty="0" smtClean="0">
                <a:cs typeface="Times New Roman" pitchFamily="18" charset="0"/>
              </a:rPr>
              <a:t>Заместитель начальника </a:t>
            </a:r>
            <a:r>
              <a:rPr lang="ru-RU" altLang="ru-RU" sz="700" b="1" dirty="0" smtClean="0">
                <a:cs typeface="Times New Roman" pitchFamily="18" charset="0"/>
              </a:rPr>
              <a:t>Главного </a:t>
            </a:r>
            <a:r>
              <a:rPr lang="ru-RU" altLang="ru-RU" sz="700" b="1" dirty="0" smtClean="0">
                <a:cs typeface="Times New Roman" pitchFamily="18" charset="0"/>
              </a:rPr>
              <a:t>управления (по защите, мониторингу и предупреждению чрезвычайных ситуаций)</a:t>
            </a:r>
          </a:p>
          <a:p>
            <a:pPr algn="ctr" eaLnBrk="1" hangingPunct="1">
              <a:defRPr/>
            </a:pPr>
            <a:endParaRPr lang="ru-RU" altLang="ru-RU" sz="500" b="1" dirty="0"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altLang="ru-RU" sz="500" b="1" dirty="0">
              <a:cs typeface="Times New Roman" pitchFamily="18" charset="0"/>
            </a:endParaRPr>
          </a:p>
        </p:txBody>
      </p:sp>
      <p:sp>
        <p:nvSpPr>
          <p:cNvPr id="178" name="Прямоугольник 177"/>
          <p:cNvSpPr>
            <a:spLocks/>
          </p:cNvSpPr>
          <p:nvPr/>
        </p:nvSpPr>
        <p:spPr>
          <a:xfrm>
            <a:off x="4212407" y="1200200"/>
            <a:ext cx="1585913" cy="58105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49275" indent="-2857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01725" indent="-6032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54175" indent="-9366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206625" indent="-12541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ru-RU" altLang="ru-RU" sz="700" b="1" dirty="0" smtClean="0"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altLang="ru-RU" sz="700" b="1" dirty="0" smtClean="0">
                <a:cs typeface="Times New Roman" pitchFamily="18" charset="0"/>
              </a:rPr>
              <a:t>Заместитель начальника </a:t>
            </a:r>
            <a:r>
              <a:rPr lang="ru-RU" altLang="ru-RU" sz="700" b="1" dirty="0" smtClean="0">
                <a:cs typeface="Times New Roman" pitchFamily="18" charset="0"/>
              </a:rPr>
              <a:t>Главного </a:t>
            </a:r>
            <a:r>
              <a:rPr lang="ru-RU" altLang="ru-RU" sz="700" b="1" dirty="0" smtClean="0">
                <a:cs typeface="Times New Roman" pitchFamily="18" charset="0"/>
              </a:rPr>
              <a:t>управления (по Государственной противопожарной службе)</a:t>
            </a:r>
          </a:p>
          <a:p>
            <a:pPr algn="ctr" eaLnBrk="1" hangingPunct="1">
              <a:defRPr/>
            </a:pPr>
            <a:endParaRPr lang="ru-RU" altLang="ru-RU" sz="500" b="1" dirty="0"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altLang="ru-RU" sz="500" b="1" dirty="0">
              <a:cs typeface="Times New Roman" pitchFamily="18" charset="0"/>
            </a:endParaRPr>
          </a:p>
        </p:txBody>
      </p:sp>
      <p:sp>
        <p:nvSpPr>
          <p:cNvPr id="179" name="Прямоугольник 178"/>
          <p:cNvSpPr>
            <a:spLocks/>
          </p:cNvSpPr>
          <p:nvPr/>
        </p:nvSpPr>
        <p:spPr>
          <a:xfrm>
            <a:off x="5940599" y="1200200"/>
            <a:ext cx="1584325" cy="58105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49275" indent="-2857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01725" indent="-6032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54175" indent="-9366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206625" indent="-12541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ru-RU" altLang="ru-RU" sz="500" b="1" dirty="0">
              <a:cs typeface="Times New Roman" pitchFamily="18" charset="0"/>
            </a:endParaRPr>
          </a:p>
          <a:p>
            <a:pPr algn="ctr" eaLnBrk="1" hangingPunct="1">
              <a:lnSpc>
                <a:spcPts val="720"/>
              </a:lnSpc>
              <a:defRPr/>
            </a:pPr>
            <a:r>
              <a:rPr lang="ru-RU" altLang="ru-RU" sz="700" b="1" dirty="0">
                <a:cs typeface="Times New Roman" pitchFamily="18" charset="0"/>
              </a:rPr>
              <a:t>Заместитель начальника </a:t>
            </a:r>
            <a:r>
              <a:rPr lang="ru-RU" altLang="ru-RU" sz="700" b="1" dirty="0" smtClean="0">
                <a:cs typeface="Times New Roman" pitchFamily="18" charset="0"/>
              </a:rPr>
              <a:t>Главного управления - начальник управления надзорной деятельности и профилактической работы</a:t>
            </a:r>
          </a:p>
          <a:p>
            <a:pPr algn="ctr" eaLnBrk="1" hangingPunct="1">
              <a:defRPr/>
            </a:pPr>
            <a:endParaRPr lang="ru-RU" altLang="ru-RU" sz="500" b="1" dirty="0">
              <a:cs typeface="Times New Roman" pitchFamily="18" charset="0"/>
            </a:endParaRPr>
          </a:p>
        </p:txBody>
      </p:sp>
      <p:sp>
        <p:nvSpPr>
          <p:cNvPr id="180" name="Прямоугольник 179"/>
          <p:cNvSpPr>
            <a:spLocks/>
          </p:cNvSpPr>
          <p:nvPr/>
        </p:nvSpPr>
        <p:spPr>
          <a:xfrm>
            <a:off x="9327372" y="1208630"/>
            <a:ext cx="1584325" cy="57946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49275" indent="-2857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01725" indent="-6032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54175" indent="-9366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206625" indent="-12541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ru-RU" altLang="ru-RU" sz="700" b="1" dirty="0" smtClean="0"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altLang="ru-RU" sz="700" b="1" dirty="0" smtClean="0">
                <a:cs typeface="Times New Roman" pitchFamily="18" charset="0"/>
              </a:rPr>
              <a:t>Заместитель </a:t>
            </a:r>
            <a:r>
              <a:rPr lang="ru-RU" altLang="ru-RU" sz="700" b="1" dirty="0">
                <a:cs typeface="Times New Roman" pitchFamily="18" charset="0"/>
              </a:rPr>
              <a:t>руководителя территориального </a:t>
            </a:r>
            <a:r>
              <a:rPr lang="ru-RU" altLang="ru-RU" sz="700" b="1" dirty="0" smtClean="0">
                <a:cs typeface="Times New Roman" pitchFamily="18" charset="0"/>
              </a:rPr>
              <a:t>органа</a:t>
            </a:r>
          </a:p>
          <a:p>
            <a:pPr algn="ctr" eaLnBrk="1" hangingPunct="1">
              <a:defRPr/>
            </a:pPr>
            <a:r>
              <a:rPr lang="ru-RU" altLang="ru-RU" sz="700" b="1" dirty="0" smtClean="0">
                <a:cs typeface="Times New Roman" pitchFamily="18" charset="0"/>
              </a:rPr>
              <a:t>(главный государственный инспектор по маломерным судам Владимирской области</a:t>
            </a:r>
            <a:r>
              <a:rPr lang="ru-RU" altLang="ru-RU" sz="700" b="1" dirty="0" smtClean="0">
                <a:cs typeface="Times New Roman" pitchFamily="18" charset="0"/>
              </a:rPr>
              <a:t>)</a:t>
            </a:r>
            <a:endParaRPr lang="ru-RU" altLang="ru-RU" sz="500" b="1" dirty="0"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altLang="ru-RU" sz="500" b="1" dirty="0">
              <a:cs typeface="Times New Roman" pitchFamily="18" charset="0"/>
            </a:endParaRPr>
          </a:p>
        </p:txBody>
      </p:sp>
      <p:sp>
        <p:nvSpPr>
          <p:cNvPr id="181" name="Прямоугольник 180"/>
          <p:cNvSpPr>
            <a:spLocks/>
          </p:cNvSpPr>
          <p:nvPr/>
        </p:nvSpPr>
        <p:spPr>
          <a:xfrm>
            <a:off x="7668791" y="1200200"/>
            <a:ext cx="1582738" cy="56832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49275" indent="-2857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01725" indent="-6032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54175" indent="-9366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206625" indent="-12541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altLang="ru-RU" sz="700" b="1" dirty="0" smtClean="0">
              <a:cs typeface="Times New Roman" pitchFamily="18" charset="0"/>
            </a:endParaRPr>
          </a:p>
          <a:p>
            <a:pPr algn="ctr">
              <a:defRPr/>
            </a:pPr>
            <a:r>
              <a:rPr lang="ru-RU" altLang="ru-RU" sz="700" b="1" dirty="0" smtClean="0">
                <a:cs typeface="Times New Roman" pitchFamily="18" charset="0"/>
              </a:rPr>
              <a:t>Заместитель </a:t>
            </a:r>
            <a:r>
              <a:rPr lang="ru-RU" altLang="ru-RU" sz="700" b="1">
                <a:cs typeface="Times New Roman" pitchFamily="18" charset="0"/>
              </a:rPr>
              <a:t>начальника </a:t>
            </a:r>
            <a:r>
              <a:rPr lang="ru-RU" altLang="ru-RU" sz="700" b="1" smtClean="0">
                <a:cs typeface="Times New Roman" pitchFamily="18" charset="0"/>
              </a:rPr>
              <a:t>Главного </a:t>
            </a:r>
            <a:r>
              <a:rPr lang="ru-RU" altLang="ru-RU" sz="700" b="1" dirty="0" smtClean="0">
                <a:cs typeface="Times New Roman" pitchFamily="18" charset="0"/>
              </a:rPr>
              <a:t>управления (по антикризисному управлению)</a:t>
            </a:r>
          </a:p>
          <a:p>
            <a:pPr algn="ctr">
              <a:defRPr/>
            </a:pPr>
            <a:endParaRPr lang="ru-RU" altLang="ru-RU" sz="500" b="1" dirty="0" smtClean="0"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altLang="ru-RU" sz="500" b="1" dirty="0">
              <a:cs typeface="Times New Roman" pitchFamily="18" charset="0"/>
            </a:endParaRPr>
          </a:p>
        </p:txBody>
      </p:sp>
      <p:sp>
        <p:nvSpPr>
          <p:cNvPr id="183" name="Прямоугольник 182"/>
          <p:cNvSpPr>
            <a:spLocks/>
          </p:cNvSpPr>
          <p:nvPr/>
        </p:nvSpPr>
        <p:spPr>
          <a:xfrm>
            <a:off x="10711019" y="4193377"/>
            <a:ext cx="822325" cy="41751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/>
            <a:endParaRPr lang="ru-RU" altLang="ru-RU" sz="600" dirty="0" smtClean="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  <a:p>
            <a:pPr algn="ctr" eaLnBrk="1" hangingPunct="1"/>
            <a:r>
              <a:rPr lang="ru-RU" altLang="ru-RU" sz="6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Отделение </a:t>
            </a:r>
            <a:r>
              <a:rPr lang="ru-RU" altLang="ru-RU" sz="6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ФПС ГПС по кадровой работе с личным </a:t>
            </a:r>
            <a:r>
              <a:rPr lang="ru-RU" altLang="ru-RU" sz="6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составом</a:t>
            </a:r>
          </a:p>
          <a:p>
            <a:pPr algn="ctr" eaLnBrk="1" hangingPunct="1"/>
            <a:endParaRPr lang="ru-RU" altLang="ru-RU" sz="6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87" name="Прямоугольник 186"/>
          <p:cNvSpPr>
            <a:spLocks/>
          </p:cNvSpPr>
          <p:nvPr/>
        </p:nvSpPr>
        <p:spPr>
          <a:xfrm>
            <a:off x="4482480" y="2275943"/>
            <a:ext cx="882952" cy="78581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49275" indent="-2857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01725" indent="-6032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54175" indent="-9366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206625" indent="-12541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ru-RU" sz="6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Отдел оперативного планирования, противодействия терроризму и обеспечения антитеррористической </a:t>
            </a:r>
            <a:r>
              <a:rPr lang="ru-RU" sz="6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защищенности</a:t>
            </a:r>
          </a:p>
          <a:p>
            <a:pPr algn="ctr" eaLnBrk="1" hangingPunct="1">
              <a:defRPr/>
            </a:pPr>
            <a:endParaRPr lang="ru-RU" altLang="ru-RU" sz="500" b="1" dirty="0">
              <a:cs typeface="Times New Roman" pitchFamily="18" charset="0"/>
            </a:endParaRPr>
          </a:p>
        </p:txBody>
      </p:sp>
      <p:sp>
        <p:nvSpPr>
          <p:cNvPr id="188" name="Прямоугольник 187"/>
          <p:cNvSpPr/>
          <p:nvPr/>
        </p:nvSpPr>
        <p:spPr>
          <a:xfrm>
            <a:off x="4448951" y="2228831"/>
            <a:ext cx="937815" cy="2571769"/>
          </a:xfrm>
          <a:prstGeom prst="rect">
            <a:avLst/>
          </a:prstGeom>
          <a:noFill/>
          <a:ln w="9525">
            <a:solidFill>
              <a:srgbClr val="0033CC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49275" indent="-2857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01725" indent="-6032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54175" indent="-9366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206625" indent="-12541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500"/>
          </a:p>
        </p:txBody>
      </p:sp>
      <p:sp>
        <p:nvSpPr>
          <p:cNvPr id="191" name="Прямоугольник 190"/>
          <p:cNvSpPr>
            <a:spLocks/>
          </p:cNvSpPr>
          <p:nvPr/>
        </p:nvSpPr>
        <p:spPr>
          <a:xfrm>
            <a:off x="4513587" y="4211945"/>
            <a:ext cx="820737" cy="47148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/>
            <a:r>
              <a:rPr lang="ru-RU" altLang="ru-RU" sz="6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Отделение по охране зданий и </a:t>
            </a:r>
            <a:r>
              <a:rPr lang="ru-RU" altLang="ru-RU" sz="6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территорий</a:t>
            </a:r>
            <a:endParaRPr lang="ru-RU" altLang="ru-RU" sz="600" dirty="0" smtClean="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192" name="Прямоугольник 191"/>
          <p:cNvSpPr>
            <a:spLocks/>
          </p:cNvSpPr>
          <p:nvPr/>
        </p:nvSpPr>
        <p:spPr>
          <a:xfrm>
            <a:off x="8395743" y="5336385"/>
            <a:ext cx="769273" cy="60428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/>
            <a:endParaRPr lang="ru-RU" altLang="ru-RU" sz="600" dirty="0" smtClean="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  <a:p>
            <a:pPr algn="ctr" eaLnBrk="1" hangingPunct="1"/>
            <a:r>
              <a:rPr lang="ru-RU" altLang="ru-RU" sz="6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Отделение ФПС ГПС по медицинскому, психологическому обеспечению</a:t>
            </a:r>
          </a:p>
          <a:p>
            <a:pPr algn="ctr" eaLnBrk="1" hangingPunct="1"/>
            <a:endParaRPr lang="ru-RU" altLang="ru-RU" sz="6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93" name="Прямоугольник 192"/>
          <p:cNvSpPr>
            <a:spLocks/>
          </p:cNvSpPr>
          <p:nvPr/>
        </p:nvSpPr>
        <p:spPr>
          <a:xfrm>
            <a:off x="11878503" y="2300270"/>
            <a:ext cx="812800" cy="50958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49275" indent="-2857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01725" indent="-6032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54175" indent="-9366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206625" indent="-12541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ru-RU" sz="6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Отдел </a:t>
            </a:r>
            <a:r>
              <a:rPr lang="ru-RU" sz="6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административной работы</a:t>
            </a:r>
            <a:endParaRPr lang="ru-RU" altLang="ru-RU" sz="600" b="1" dirty="0" smtClean="0"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altLang="ru-RU" sz="500" b="1" dirty="0">
              <a:cs typeface="Times New Roman" pitchFamily="18" charset="0"/>
            </a:endParaRPr>
          </a:p>
        </p:txBody>
      </p:sp>
      <p:sp>
        <p:nvSpPr>
          <p:cNvPr id="194" name="Прямоугольник 193"/>
          <p:cNvSpPr/>
          <p:nvPr/>
        </p:nvSpPr>
        <p:spPr>
          <a:xfrm>
            <a:off x="11735627" y="2228831"/>
            <a:ext cx="1062038" cy="1224811"/>
          </a:xfrm>
          <a:prstGeom prst="rect">
            <a:avLst/>
          </a:prstGeom>
          <a:noFill/>
          <a:ln w="9525">
            <a:solidFill>
              <a:srgbClr val="0033CC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49275" indent="-2857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01725" indent="-6032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54175" indent="-9366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206625" indent="-12541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500"/>
          </a:p>
        </p:txBody>
      </p:sp>
      <p:sp>
        <p:nvSpPr>
          <p:cNvPr id="199" name="Прямоугольник 198"/>
          <p:cNvSpPr>
            <a:spLocks/>
          </p:cNvSpPr>
          <p:nvPr/>
        </p:nvSpPr>
        <p:spPr>
          <a:xfrm>
            <a:off x="11878503" y="2940040"/>
            <a:ext cx="820737" cy="4318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/>
            <a:r>
              <a:rPr lang="ru-RU" altLang="ru-RU" sz="6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Отделение ФПС ГПС по документообороту и </a:t>
            </a:r>
            <a:r>
              <a:rPr lang="ru-RU" altLang="ru-RU" sz="600" dirty="0" smtClean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делопроизводству</a:t>
            </a:r>
            <a:endParaRPr lang="ru-RU" altLang="ru-RU" sz="600" dirty="0" smtClean="0">
              <a:solidFill>
                <a:schemeClr val="tx1"/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200" name="Прямоугольник 199"/>
          <p:cNvSpPr>
            <a:spLocks/>
          </p:cNvSpPr>
          <p:nvPr/>
        </p:nvSpPr>
        <p:spPr>
          <a:xfrm>
            <a:off x="7242171" y="4060396"/>
            <a:ext cx="812800" cy="42862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49275" indent="-2857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01725" indent="-6032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54175" indent="-9366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206625" indent="-12541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ru-RU" sz="600" b="1" dirty="0" smtClean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sz="6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Отдел защиты </a:t>
            </a:r>
            <a:r>
              <a:rPr lang="ru-RU" sz="6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государственной </a:t>
            </a:r>
            <a:r>
              <a:rPr lang="ru-RU" sz="6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тайны</a:t>
            </a:r>
          </a:p>
          <a:p>
            <a:pPr algn="ctr" eaLnBrk="1" hangingPunct="1">
              <a:defRPr/>
            </a:pPr>
            <a:endParaRPr lang="ru-RU" altLang="ru-RU" sz="500" b="1" dirty="0">
              <a:cs typeface="Times New Roman" pitchFamily="18" charset="0"/>
            </a:endParaRPr>
          </a:p>
        </p:txBody>
      </p:sp>
      <p:sp>
        <p:nvSpPr>
          <p:cNvPr id="203" name="Прямоугольник 202"/>
          <p:cNvSpPr/>
          <p:nvPr/>
        </p:nvSpPr>
        <p:spPr>
          <a:xfrm>
            <a:off x="7165489" y="4000923"/>
            <a:ext cx="992187" cy="540742"/>
          </a:xfrm>
          <a:prstGeom prst="rect">
            <a:avLst/>
          </a:prstGeom>
          <a:noFill/>
          <a:ln w="9525">
            <a:solidFill>
              <a:srgbClr val="0033CC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49275" indent="-2857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01725" indent="-6032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54175" indent="-9366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206625" indent="-12541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500"/>
          </a:p>
        </p:txBody>
      </p:sp>
      <p:sp>
        <p:nvSpPr>
          <p:cNvPr id="205" name="Прямоугольник 204"/>
          <p:cNvSpPr>
            <a:spLocks/>
          </p:cNvSpPr>
          <p:nvPr/>
        </p:nvSpPr>
        <p:spPr>
          <a:xfrm>
            <a:off x="7337718" y="2305036"/>
            <a:ext cx="739482" cy="4953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49275" indent="-2857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01725" indent="-6032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54175" indent="-9366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206625" indent="-12541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ru-RU" sz="600" b="1" dirty="0" smtClean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sz="6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Отдел мобилизационной </a:t>
            </a:r>
            <a:r>
              <a:rPr lang="ru-RU" sz="6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подготовки и </a:t>
            </a:r>
            <a:r>
              <a:rPr lang="ru-RU" sz="6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мобилизации</a:t>
            </a:r>
          </a:p>
          <a:p>
            <a:pPr algn="ctr" eaLnBrk="1" hangingPunct="1">
              <a:defRPr/>
            </a:pPr>
            <a:endParaRPr lang="ru-RU" altLang="ru-RU" sz="500" b="1" dirty="0">
              <a:cs typeface="Times New Roman" pitchFamily="18" charset="0"/>
            </a:endParaRPr>
          </a:p>
        </p:txBody>
      </p:sp>
      <p:sp>
        <p:nvSpPr>
          <p:cNvPr id="206" name="Прямоугольник 205"/>
          <p:cNvSpPr/>
          <p:nvPr/>
        </p:nvSpPr>
        <p:spPr>
          <a:xfrm>
            <a:off x="7300545" y="2242711"/>
            <a:ext cx="862219" cy="1550918"/>
          </a:xfrm>
          <a:prstGeom prst="rect">
            <a:avLst/>
          </a:prstGeom>
          <a:noFill/>
          <a:ln w="9525">
            <a:solidFill>
              <a:srgbClr val="0033CC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49275" indent="-2857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01725" indent="-6032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54175" indent="-9366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206625" indent="-12541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500"/>
          </a:p>
        </p:txBody>
      </p:sp>
      <p:sp>
        <p:nvSpPr>
          <p:cNvPr id="210" name="Прямоугольник 209"/>
          <p:cNvSpPr>
            <a:spLocks/>
          </p:cNvSpPr>
          <p:nvPr/>
        </p:nvSpPr>
        <p:spPr>
          <a:xfrm>
            <a:off x="6400004" y="2290088"/>
            <a:ext cx="812800" cy="60079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49275" indent="-2857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01725" indent="-6032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54175" indent="-9366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206625" indent="-12541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ru-RU" sz="6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Отдел </a:t>
            </a:r>
            <a:r>
              <a:rPr lang="ru-RU" sz="6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информационных </a:t>
            </a:r>
            <a:r>
              <a:rPr lang="ru-RU" sz="6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технологий </a:t>
            </a:r>
            <a:r>
              <a:rPr lang="ru-RU" sz="6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 связи</a:t>
            </a:r>
          </a:p>
          <a:p>
            <a:pPr algn="ctr" eaLnBrk="1" hangingPunct="1">
              <a:defRPr/>
            </a:pPr>
            <a:endParaRPr lang="ru-RU" altLang="ru-RU" sz="600" b="1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endParaRPr lang="ru-RU" altLang="ru-RU" sz="500" b="1" dirty="0">
              <a:cs typeface="Times New Roman" pitchFamily="18" charset="0"/>
            </a:endParaRPr>
          </a:p>
        </p:txBody>
      </p:sp>
      <p:sp>
        <p:nvSpPr>
          <p:cNvPr id="211" name="Прямоугольник 210"/>
          <p:cNvSpPr/>
          <p:nvPr/>
        </p:nvSpPr>
        <p:spPr>
          <a:xfrm>
            <a:off x="6372648" y="2235178"/>
            <a:ext cx="877462" cy="1566110"/>
          </a:xfrm>
          <a:prstGeom prst="rect">
            <a:avLst/>
          </a:prstGeom>
          <a:noFill/>
          <a:ln w="9525">
            <a:solidFill>
              <a:srgbClr val="0033CC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49275" indent="-2857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01725" indent="-6032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54175" indent="-9366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206625" indent="-12541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500"/>
          </a:p>
        </p:txBody>
      </p:sp>
      <p:sp>
        <p:nvSpPr>
          <p:cNvPr id="212" name="Прямоугольник 211"/>
          <p:cNvSpPr>
            <a:spLocks/>
          </p:cNvSpPr>
          <p:nvPr/>
        </p:nvSpPr>
        <p:spPr>
          <a:xfrm>
            <a:off x="12950073" y="2300271"/>
            <a:ext cx="812800" cy="50006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49275" indent="-2857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01725" indent="-6032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54175" indent="-9366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206625" indent="-12541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ru-RU" sz="6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Отдел </a:t>
            </a:r>
            <a:r>
              <a:rPr lang="ru-RU" sz="6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информации </a:t>
            </a:r>
            <a:br>
              <a:rPr lang="ru-RU" sz="6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6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 связи </a:t>
            </a:r>
            <a:br>
              <a:rPr lang="ru-RU" sz="6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6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 общественностью</a:t>
            </a:r>
          </a:p>
          <a:p>
            <a:pPr algn="ctr" eaLnBrk="1" hangingPunct="1">
              <a:defRPr/>
            </a:pPr>
            <a:r>
              <a:rPr lang="ru-RU" sz="6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(пресс-служба</a:t>
            </a:r>
            <a:r>
              <a:rPr lang="ru-RU" sz="6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600" b="1" dirty="0" smtClean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4" name="Прямоугольник 213"/>
          <p:cNvSpPr/>
          <p:nvPr/>
        </p:nvSpPr>
        <p:spPr>
          <a:xfrm>
            <a:off x="12878635" y="2228833"/>
            <a:ext cx="1000132" cy="642942"/>
          </a:xfrm>
          <a:prstGeom prst="rect">
            <a:avLst/>
          </a:prstGeom>
          <a:noFill/>
          <a:ln w="9525">
            <a:solidFill>
              <a:srgbClr val="0033CC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49275" indent="-2857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01725" indent="-6032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54175" indent="-9366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206625" indent="-12541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500"/>
          </a:p>
        </p:txBody>
      </p:sp>
      <p:sp>
        <p:nvSpPr>
          <p:cNvPr id="230" name="Прямоугольник 229"/>
          <p:cNvSpPr>
            <a:spLocks/>
          </p:cNvSpPr>
          <p:nvPr/>
        </p:nvSpPr>
        <p:spPr>
          <a:xfrm>
            <a:off x="12677800" y="1206902"/>
            <a:ext cx="1152128" cy="57606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49275" indent="-2857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01725" indent="-6032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54175" indent="-9366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206625" indent="-12541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ru-RU" sz="7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Главный специалист эксперт </a:t>
            </a:r>
            <a:r>
              <a:rPr lang="en-US" sz="7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7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по внутреннему контролю и аудиту)</a:t>
            </a:r>
          </a:p>
          <a:p>
            <a:pPr algn="ctr" eaLnBrk="1" hangingPunct="1">
              <a:defRPr/>
            </a:pPr>
            <a:r>
              <a:rPr lang="ru-RU" altLang="ru-RU" sz="700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endParaRPr lang="ru-RU" altLang="ru-RU" sz="7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altLang="ru-RU" sz="500" b="1" dirty="0">
              <a:cs typeface="Times New Roman" pitchFamily="18" charset="0"/>
            </a:endParaRPr>
          </a:p>
        </p:txBody>
      </p:sp>
      <p:sp>
        <p:nvSpPr>
          <p:cNvPr id="244" name="Прямоугольник 243"/>
          <p:cNvSpPr>
            <a:spLocks/>
          </p:cNvSpPr>
          <p:nvPr/>
        </p:nvSpPr>
        <p:spPr>
          <a:xfrm>
            <a:off x="11963468" y="4753941"/>
            <a:ext cx="812800" cy="50633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49275" indent="-2857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01725" indent="-6032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54175" indent="-9366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206625" indent="-12541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ru-RU" sz="600" b="1" dirty="0" smtClean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sz="6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Юридический отдел</a:t>
            </a:r>
          </a:p>
          <a:p>
            <a:pPr algn="ctr" eaLnBrk="1" hangingPunct="1">
              <a:defRPr/>
            </a:pPr>
            <a:endParaRPr lang="ru-RU" altLang="ru-RU" sz="500" b="1" dirty="0">
              <a:cs typeface="Times New Roman" pitchFamily="18" charset="0"/>
            </a:endParaRPr>
          </a:p>
        </p:txBody>
      </p:sp>
      <p:sp>
        <p:nvSpPr>
          <p:cNvPr id="245" name="Прямоугольник 244"/>
          <p:cNvSpPr/>
          <p:nvPr/>
        </p:nvSpPr>
        <p:spPr>
          <a:xfrm>
            <a:off x="11835211" y="4673278"/>
            <a:ext cx="1071570" cy="1207442"/>
          </a:xfrm>
          <a:prstGeom prst="rect">
            <a:avLst/>
          </a:prstGeom>
          <a:noFill/>
          <a:ln w="9525">
            <a:solidFill>
              <a:srgbClr val="0033CC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49275" indent="-2857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01725" indent="-6032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54175" indent="-9366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206625" indent="-12541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500"/>
          </a:p>
        </p:txBody>
      </p:sp>
      <p:sp>
        <p:nvSpPr>
          <p:cNvPr id="247" name="Прямоугольник 246"/>
          <p:cNvSpPr>
            <a:spLocks/>
          </p:cNvSpPr>
          <p:nvPr/>
        </p:nvSpPr>
        <p:spPr>
          <a:xfrm>
            <a:off x="6405559" y="3190864"/>
            <a:ext cx="820738" cy="47121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/>
            <a:r>
              <a:rPr lang="ru-RU" altLang="ru-RU" sz="6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Отделение ФПС ГПС по обеспечению </a:t>
            </a:r>
            <a:r>
              <a:rPr lang="ru-RU" altLang="ru-RU" sz="600" dirty="0" smtClean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связи</a:t>
            </a:r>
            <a:endParaRPr lang="ru-RU" altLang="ru-RU" sz="600" dirty="0" smtClean="0">
              <a:solidFill>
                <a:schemeClr val="tx1"/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184" name="Прямоугольник 183"/>
          <p:cNvSpPr/>
          <p:nvPr/>
        </p:nvSpPr>
        <p:spPr>
          <a:xfrm>
            <a:off x="1928777" y="5444645"/>
            <a:ext cx="928694" cy="436075"/>
          </a:xfrm>
          <a:prstGeom prst="rect">
            <a:avLst/>
          </a:prstGeom>
          <a:noFill/>
          <a:ln w="9525">
            <a:solidFill>
              <a:srgbClr val="0033CC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ru-RU" sz="500"/>
          </a:p>
        </p:txBody>
      </p:sp>
      <p:sp>
        <p:nvSpPr>
          <p:cNvPr id="185" name="Прямоугольник 184"/>
          <p:cNvSpPr/>
          <p:nvPr/>
        </p:nvSpPr>
        <p:spPr>
          <a:xfrm>
            <a:off x="1934961" y="8869302"/>
            <a:ext cx="1000132" cy="539810"/>
          </a:xfrm>
          <a:prstGeom prst="rect">
            <a:avLst/>
          </a:prstGeom>
          <a:noFill/>
          <a:ln w="9525">
            <a:solidFill>
              <a:srgbClr val="0033CC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ru-RU" sz="500"/>
          </a:p>
        </p:txBody>
      </p:sp>
      <p:sp>
        <p:nvSpPr>
          <p:cNvPr id="186" name="Прямоугольник 185"/>
          <p:cNvSpPr/>
          <p:nvPr/>
        </p:nvSpPr>
        <p:spPr>
          <a:xfrm>
            <a:off x="1947763" y="6976282"/>
            <a:ext cx="928694" cy="438931"/>
          </a:xfrm>
          <a:prstGeom prst="rect">
            <a:avLst/>
          </a:prstGeom>
          <a:noFill/>
          <a:ln w="9525">
            <a:solidFill>
              <a:srgbClr val="0033CC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ru-RU" sz="500"/>
          </a:p>
        </p:txBody>
      </p:sp>
      <p:sp>
        <p:nvSpPr>
          <p:cNvPr id="195" name="Прямоугольник 194"/>
          <p:cNvSpPr/>
          <p:nvPr/>
        </p:nvSpPr>
        <p:spPr>
          <a:xfrm>
            <a:off x="1950950" y="7462487"/>
            <a:ext cx="936104" cy="400401"/>
          </a:xfrm>
          <a:prstGeom prst="rect">
            <a:avLst/>
          </a:prstGeom>
          <a:noFill/>
          <a:ln w="9525">
            <a:solidFill>
              <a:srgbClr val="0033CC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ru-RU" sz="500"/>
          </a:p>
        </p:txBody>
      </p:sp>
      <p:sp>
        <p:nvSpPr>
          <p:cNvPr id="197" name="Прямоугольник 196"/>
          <p:cNvSpPr>
            <a:spLocks/>
          </p:cNvSpPr>
          <p:nvPr/>
        </p:nvSpPr>
        <p:spPr>
          <a:xfrm>
            <a:off x="2003588" y="7000086"/>
            <a:ext cx="812800" cy="37787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>
              <a:defRPr/>
            </a:pPr>
            <a:r>
              <a:rPr lang="ru-RU" altLang="ru-RU" sz="600" b="1" dirty="0" smtClean="0">
                <a:cs typeface="Times New Roman" pitchFamily="18" charset="0"/>
              </a:rPr>
              <a:t>3 пожарно-спасательный </a:t>
            </a:r>
            <a:r>
              <a:rPr lang="ru-RU" altLang="ru-RU" sz="600" b="1" dirty="0">
                <a:cs typeface="Times New Roman" pitchFamily="18" charset="0"/>
              </a:rPr>
              <a:t>отряд ФПС </a:t>
            </a:r>
            <a:r>
              <a:rPr lang="ru-RU" altLang="ru-RU" sz="600" b="1" dirty="0" smtClean="0">
                <a:cs typeface="Times New Roman" pitchFamily="18" charset="0"/>
              </a:rPr>
              <a:t>ГПС</a:t>
            </a:r>
            <a:endParaRPr lang="ru-RU" altLang="ru-RU" sz="600" b="1" dirty="0" smtClean="0">
              <a:cs typeface="Times New Roman" pitchFamily="18" charset="0"/>
            </a:endParaRPr>
          </a:p>
        </p:txBody>
      </p:sp>
      <p:sp>
        <p:nvSpPr>
          <p:cNvPr id="198" name="Прямоугольник 197"/>
          <p:cNvSpPr>
            <a:spLocks/>
          </p:cNvSpPr>
          <p:nvPr/>
        </p:nvSpPr>
        <p:spPr>
          <a:xfrm>
            <a:off x="1993006" y="7494351"/>
            <a:ext cx="812800" cy="3363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>
              <a:defRPr/>
            </a:pPr>
            <a:r>
              <a:rPr lang="ru-RU" altLang="ru-RU" sz="600" b="1" dirty="0" smtClean="0">
                <a:cs typeface="Times New Roman" pitchFamily="18" charset="0"/>
              </a:rPr>
              <a:t>4  пожарно-спасательный </a:t>
            </a:r>
            <a:r>
              <a:rPr lang="ru-RU" altLang="ru-RU" sz="600" b="1" dirty="0">
                <a:cs typeface="Times New Roman" pitchFamily="18" charset="0"/>
              </a:rPr>
              <a:t>отряд ФПС </a:t>
            </a:r>
            <a:r>
              <a:rPr lang="ru-RU" altLang="ru-RU" sz="600" b="1" dirty="0" smtClean="0">
                <a:cs typeface="Times New Roman" pitchFamily="18" charset="0"/>
              </a:rPr>
              <a:t>ГПС</a:t>
            </a:r>
            <a:endParaRPr lang="ru-RU" altLang="ru-RU" sz="600" b="1" dirty="0" smtClean="0">
              <a:cs typeface="Times New Roman" pitchFamily="18" charset="0"/>
            </a:endParaRPr>
          </a:p>
        </p:txBody>
      </p:sp>
      <p:sp>
        <p:nvSpPr>
          <p:cNvPr id="201" name="Прямоугольник 200"/>
          <p:cNvSpPr>
            <a:spLocks/>
          </p:cNvSpPr>
          <p:nvPr/>
        </p:nvSpPr>
        <p:spPr>
          <a:xfrm>
            <a:off x="1988309" y="6473916"/>
            <a:ext cx="812800" cy="39288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>
              <a:defRPr/>
            </a:pPr>
            <a:r>
              <a:rPr lang="ru-RU" altLang="ru-RU" sz="600" b="1" dirty="0" smtClean="0">
                <a:cs typeface="Times New Roman" pitchFamily="18" charset="0"/>
              </a:rPr>
              <a:t>2 пожарно-спасательный </a:t>
            </a:r>
            <a:r>
              <a:rPr lang="ru-RU" altLang="ru-RU" sz="600" b="1" dirty="0">
                <a:cs typeface="Times New Roman" pitchFamily="18" charset="0"/>
              </a:rPr>
              <a:t>отряд ФПС </a:t>
            </a:r>
            <a:r>
              <a:rPr lang="ru-RU" altLang="ru-RU" sz="600" b="1" dirty="0" smtClean="0">
                <a:cs typeface="Times New Roman" pitchFamily="18" charset="0"/>
              </a:rPr>
              <a:t>ГПС</a:t>
            </a:r>
            <a:endParaRPr lang="ru-RU" altLang="ru-RU" sz="600" b="1" dirty="0" smtClean="0">
              <a:cs typeface="Times New Roman" pitchFamily="18" charset="0"/>
            </a:endParaRPr>
          </a:p>
        </p:txBody>
      </p:sp>
      <p:sp>
        <p:nvSpPr>
          <p:cNvPr id="202" name="Прямоугольник 201"/>
          <p:cNvSpPr>
            <a:spLocks/>
          </p:cNvSpPr>
          <p:nvPr/>
        </p:nvSpPr>
        <p:spPr>
          <a:xfrm>
            <a:off x="2012118" y="8407464"/>
            <a:ext cx="812800" cy="35719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>
              <a:defRPr/>
            </a:pPr>
            <a:r>
              <a:rPr lang="ru-RU" altLang="ru-RU" sz="600" b="1" dirty="0" smtClean="0">
                <a:cs typeface="Times New Roman" pitchFamily="18" charset="0"/>
              </a:rPr>
              <a:t>6  пожарно-спасательный </a:t>
            </a:r>
            <a:r>
              <a:rPr lang="ru-RU" altLang="ru-RU" sz="600" b="1" dirty="0">
                <a:cs typeface="Times New Roman" pitchFamily="18" charset="0"/>
              </a:rPr>
              <a:t>отряд ФПС </a:t>
            </a:r>
            <a:r>
              <a:rPr lang="ru-RU" altLang="ru-RU" sz="600" b="1" dirty="0" smtClean="0">
                <a:cs typeface="Times New Roman" pitchFamily="18" charset="0"/>
              </a:rPr>
              <a:t>ГПС</a:t>
            </a:r>
            <a:endParaRPr lang="ru-RU" altLang="ru-RU" sz="600" b="1" dirty="0" smtClean="0">
              <a:cs typeface="Times New Roman" pitchFamily="18" charset="0"/>
            </a:endParaRPr>
          </a:p>
        </p:txBody>
      </p:sp>
      <p:sp>
        <p:nvSpPr>
          <p:cNvPr id="207" name="Прямоугольник 206"/>
          <p:cNvSpPr>
            <a:spLocks/>
          </p:cNvSpPr>
          <p:nvPr/>
        </p:nvSpPr>
        <p:spPr>
          <a:xfrm>
            <a:off x="1998069" y="7937459"/>
            <a:ext cx="812800" cy="35719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>
              <a:defRPr/>
            </a:pPr>
            <a:r>
              <a:rPr lang="ru-RU" altLang="ru-RU" sz="600" b="1" dirty="0" smtClean="0">
                <a:cs typeface="Times New Roman" pitchFamily="18" charset="0"/>
              </a:rPr>
              <a:t>5 пожарно-спасательный </a:t>
            </a:r>
            <a:r>
              <a:rPr lang="ru-RU" altLang="ru-RU" sz="600" b="1" dirty="0">
                <a:cs typeface="Times New Roman" pitchFamily="18" charset="0"/>
              </a:rPr>
              <a:t>отряд ФПС </a:t>
            </a:r>
            <a:r>
              <a:rPr lang="ru-RU" altLang="ru-RU" sz="600" b="1" dirty="0" smtClean="0">
                <a:cs typeface="Times New Roman" pitchFamily="18" charset="0"/>
              </a:rPr>
              <a:t>ГПС</a:t>
            </a:r>
            <a:endParaRPr lang="ru-RU" altLang="ru-RU" sz="600" b="1" dirty="0" smtClean="0">
              <a:cs typeface="Times New Roman" pitchFamily="18" charset="0"/>
            </a:endParaRPr>
          </a:p>
        </p:txBody>
      </p:sp>
      <p:sp>
        <p:nvSpPr>
          <p:cNvPr id="204" name="Прямоугольник 203"/>
          <p:cNvSpPr/>
          <p:nvPr/>
        </p:nvSpPr>
        <p:spPr>
          <a:xfrm>
            <a:off x="5747989" y="4060396"/>
            <a:ext cx="1080690" cy="714380"/>
          </a:xfrm>
          <a:prstGeom prst="rect">
            <a:avLst/>
          </a:prstGeom>
          <a:noFill/>
          <a:ln w="9525">
            <a:solidFill>
              <a:srgbClr val="0033CC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49275" indent="-2857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01725" indent="-6032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54175" indent="-9366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206625" indent="-12541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500"/>
          </a:p>
        </p:txBody>
      </p:sp>
      <p:sp>
        <p:nvSpPr>
          <p:cNvPr id="209" name="Прямоугольник 208"/>
          <p:cNvSpPr>
            <a:spLocks/>
          </p:cNvSpPr>
          <p:nvPr/>
        </p:nvSpPr>
        <p:spPr>
          <a:xfrm>
            <a:off x="5823987" y="4140453"/>
            <a:ext cx="928694" cy="57606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49275" indent="-2857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01725" indent="-6032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54175" indent="-9366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206625" indent="-12541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ru-RU" sz="600" b="1" dirty="0" smtClean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altLang="ru-RU" sz="600" b="1" dirty="0" smtClean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Отдел организации и контроля применения  беспилотных авиационных </a:t>
            </a:r>
            <a:r>
              <a:rPr lang="ru-RU" altLang="ru-RU" sz="600" b="1" dirty="0" smtClean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систем</a:t>
            </a:r>
            <a:endParaRPr lang="ru-RU" altLang="ru-RU" sz="600" b="1" dirty="0" smtClean="0"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altLang="ru-RU" sz="500" b="1" dirty="0">
              <a:cs typeface="Times New Roman" pitchFamily="18" charset="0"/>
            </a:endParaRPr>
          </a:p>
        </p:txBody>
      </p:sp>
      <p:sp>
        <p:nvSpPr>
          <p:cNvPr id="146" name="Прямоугольник 145"/>
          <p:cNvSpPr>
            <a:spLocks/>
          </p:cNvSpPr>
          <p:nvPr/>
        </p:nvSpPr>
        <p:spPr>
          <a:xfrm>
            <a:off x="591299" y="3514716"/>
            <a:ext cx="785818" cy="42862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>
              <a:defRPr/>
            </a:pPr>
            <a:r>
              <a:rPr lang="ru-RU" altLang="ru-RU" sz="600" dirty="0" smtClean="0">
                <a:cs typeface="Times New Roman" pitchFamily="18" charset="0"/>
              </a:rPr>
              <a:t>Отдел  мероприятий гражданской </a:t>
            </a:r>
            <a:r>
              <a:rPr lang="ru-RU" altLang="ru-RU" sz="600" dirty="0" smtClean="0">
                <a:cs typeface="Times New Roman" pitchFamily="18" charset="0"/>
              </a:rPr>
              <a:t>обороны</a:t>
            </a:r>
            <a:endParaRPr lang="ru-RU" altLang="ru-RU" sz="600" dirty="0" smtClean="0">
              <a:cs typeface="Times New Roman" pitchFamily="18" charset="0"/>
            </a:endParaRPr>
          </a:p>
        </p:txBody>
      </p:sp>
      <p:sp>
        <p:nvSpPr>
          <p:cNvPr id="257" name="Прямоугольник 256"/>
          <p:cNvSpPr>
            <a:spLocks/>
          </p:cNvSpPr>
          <p:nvPr/>
        </p:nvSpPr>
        <p:spPr>
          <a:xfrm>
            <a:off x="7337717" y="3190864"/>
            <a:ext cx="697409" cy="47629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/>
            <a:endParaRPr lang="ru-RU" altLang="ru-RU" sz="600" dirty="0" smtClean="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  <a:p>
            <a:pPr algn="ctr"/>
            <a:r>
              <a:rPr lang="ru-RU" altLang="ru-RU" sz="6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Отделение хранения </a:t>
            </a:r>
            <a:r>
              <a:rPr lang="ru-RU" altLang="ru-RU" sz="6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имущества и </a:t>
            </a:r>
            <a:r>
              <a:rPr lang="ru-RU" altLang="ru-RU" sz="6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техники</a:t>
            </a:r>
          </a:p>
          <a:p>
            <a:pPr algn="ctr"/>
            <a:endParaRPr lang="ru-RU" altLang="ru-RU" sz="600" dirty="0">
              <a:solidFill>
                <a:srgbClr val="000000"/>
              </a:solidFill>
            </a:endParaRPr>
          </a:p>
        </p:txBody>
      </p:sp>
      <p:sp>
        <p:nvSpPr>
          <p:cNvPr id="258" name="Прямоугольник 257"/>
          <p:cNvSpPr>
            <a:spLocks/>
          </p:cNvSpPr>
          <p:nvPr/>
        </p:nvSpPr>
        <p:spPr>
          <a:xfrm>
            <a:off x="1994609" y="4861743"/>
            <a:ext cx="812800" cy="50006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49275" indent="-2857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01725" indent="-6032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54175" indent="-9366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206625" indent="-12541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ru-RU" sz="600" b="1" dirty="0" smtClean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sz="6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Отделение охраны труда</a:t>
            </a:r>
          </a:p>
          <a:p>
            <a:pPr algn="ctr" eaLnBrk="1" hangingPunct="1">
              <a:defRPr/>
            </a:pPr>
            <a:endParaRPr lang="ru-RU" altLang="ru-RU" sz="500" b="1" dirty="0">
              <a:cs typeface="Times New Roman" pitchFamily="18" charset="0"/>
            </a:endParaRPr>
          </a:p>
        </p:txBody>
      </p:sp>
      <p:sp>
        <p:nvSpPr>
          <p:cNvPr id="259" name="Прямоугольник 258"/>
          <p:cNvSpPr/>
          <p:nvPr/>
        </p:nvSpPr>
        <p:spPr>
          <a:xfrm>
            <a:off x="1896233" y="4824414"/>
            <a:ext cx="1000869" cy="576262"/>
          </a:xfrm>
          <a:prstGeom prst="rect">
            <a:avLst/>
          </a:prstGeom>
          <a:noFill/>
          <a:ln w="9525">
            <a:solidFill>
              <a:srgbClr val="0033CC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49275" indent="-2857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01725" indent="-6032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54175" indent="-9366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206625" indent="-12541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500"/>
          </a:p>
        </p:txBody>
      </p:sp>
      <p:sp>
        <p:nvSpPr>
          <p:cNvPr id="140" name="Прямоугольник 139"/>
          <p:cNvSpPr>
            <a:spLocks/>
          </p:cNvSpPr>
          <p:nvPr/>
        </p:nvSpPr>
        <p:spPr>
          <a:xfrm>
            <a:off x="591299" y="4443410"/>
            <a:ext cx="786760" cy="10001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>
              <a:defRPr/>
            </a:pPr>
            <a:endParaRPr lang="ru-RU" altLang="ru-RU" sz="600" dirty="0"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altLang="ru-RU" sz="600" dirty="0" smtClean="0">
                <a:cs typeface="Times New Roman" pitchFamily="18" charset="0"/>
              </a:rPr>
              <a:t>Отдел инженерно-технических мероприятий, радиационной, химической, биологической, медицинской защиты и первоочередного жизнеобеспечения</a:t>
            </a:r>
          </a:p>
          <a:p>
            <a:pPr algn="ctr" eaLnBrk="1" hangingPunct="1">
              <a:defRPr/>
            </a:pPr>
            <a:endParaRPr lang="ru-RU" altLang="ru-RU" sz="600" dirty="0"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altLang="ru-RU" sz="600" dirty="0">
              <a:cs typeface="Times New Roman" pitchFamily="18" charset="0"/>
            </a:endParaRPr>
          </a:p>
        </p:txBody>
      </p:sp>
      <p:sp>
        <p:nvSpPr>
          <p:cNvPr id="144" name="Прямоугольник 143"/>
          <p:cNvSpPr>
            <a:spLocks/>
          </p:cNvSpPr>
          <p:nvPr/>
        </p:nvSpPr>
        <p:spPr>
          <a:xfrm>
            <a:off x="8380301" y="3477152"/>
            <a:ext cx="785818" cy="42862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/>
            <a:endParaRPr lang="ru-RU" altLang="ru-RU" sz="600" dirty="0" smtClean="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  <a:p>
            <a:pPr algn="ctr" eaLnBrk="1" hangingPunct="1"/>
            <a:r>
              <a:rPr lang="ru-RU" altLang="ru-RU" sz="6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Отдел технического обеспечения</a:t>
            </a:r>
          </a:p>
          <a:p>
            <a:pPr algn="ctr" eaLnBrk="1" hangingPunct="1"/>
            <a:endParaRPr lang="ru-RU" altLang="ru-RU" sz="6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48" name="Прямоугольник 147"/>
          <p:cNvSpPr>
            <a:spLocks/>
          </p:cNvSpPr>
          <p:nvPr/>
        </p:nvSpPr>
        <p:spPr>
          <a:xfrm>
            <a:off x="8390763" y="4744480"/>
            <a:ext cx="785818" cy="50405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49275" indent="-2857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01725" indent="-6032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54175" indent="-9366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206625" indent="-12541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ru-RU" sz="6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Отдел </a:t>
            </a:r>
            <a:r>
              <a:rPr lang="ru-RU" sz="6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медико -  психологического </a:t>
            </a:r>
            <a:r>
              <a:rPr lang="ru-RU" sz="6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обеспечения</a:t>
            </a:r>
            <a:endParaRPr lang="ru-RU" altLang="ru-RU" sz="500" dirty="0" smtClean="0">
              <a:cs typeface="Times New Roman" pitchFamily="18" charset="0"/>
            </a:endParaRPr>
          </a:p>
        </p:txBody>
      </p:sp>
      <p:sp>
        <p:nvSpPr>
          <p:cNvPr id="143" name="Прямоугольник 142"/>
          <p:cNvSpPr>
            <a:spLocks/>
          </p:cNvSpPr>
          <p:nvPr/>
        </p:nvSpPr>
        <p:spPr>
          <a:xfrm>
            <a:off x="11945218" y="3905779"/>
            <a:ext cx="820737" cy="5023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/>
            <a:r>
              <a:rPr lang="ru-RU" altLang="ru-RU" sz="600" b="1" dirty="0" smtClean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Группа по работе с обращениями </a:t>
            </a:r>
            <a:r>
              <a:rPr lang="ru-RU" altLang="ru-RU" sz="600" b="1" dirty="0" smtClean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гражда</a:t>
            </a:r>
            <a:r>
              <a:rPr lang="ru-RU" altLang="ru-RU" sz="600" dirty="0" smtClean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н</a:t>
            </a:r>
            <a:endParaRPr lang="ru-RU" altLang="ru-RU" sz="600" dirty="0" smtClean="0">
              <a:solidFill>
                <a:schemeClr val="tx1"/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147" name="Прямоугольник 146"/>
          <p:cNvSpPr>
            <a:spLocks/>
          </p:cNvSpPr>
          <p:nvPr/>
        </p:nvSpPr>
        <p:spPr>
          <a:xfrm>
            <a:off x="11009660" y="1200199"/>
            <a:ext cx="1584325" cy="57946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49275" indent="-2857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01725" indent="-6032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54175" indent="-9366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206625" indent="-12541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ru-RU" altLang="ru-RU" sz="700" b="1" dirty="0" smtClean="0"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altLang="ru-RU" sz="700" b="1" dirty="0" smtClean="0">
                <a:cs typeface="Times New Roman" pitchFamily="18" charset="0"/>
              </a:rPr>
              <a:t>Помощник начальника </a:t>
            </a:r>
          </a:p>
          <a:p>
            <a:pPr algn="ctr" eaLnBrk="1" hangingPunct="1">
              <a:defRPr/>
            </a:pPr>
            <a:r>
              <a:rPr lang="ru-RU" altLang="ru-RU" sz="700" b="1" dirty="0" smtClean="0">
                <a:cs typeface="Times New Roman" pitchFamily="18" charset="0"/>
              </a:rPr>
              <a:t>Главного управления </a:t>
            </a:r>
          </a:p>
          <a:p>
            <a:pPr algn="ctr" eaLnBrk="1" hangingPunct="1">
              <a:defRPr/>
            </a:pPr>
            <a:endParaRPr lang="ru-RU" altLang="ru-RU" sz="500" b="1" dirty="0"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altLang="ru-RU" sz="500" b="1" dirty="0">
              <a:cs typeface="Times New Roman" pitchFamily="18" charset="0"/>
            </a:endParaRPr>
          </a:p>
        </p:txBody>
      </p:sp>
      <p:sp>
        <p:nvSpPr>
          <p:cNvPr id="149" name="Прямоугольник 148"/>
          <p:cNvSpPr>
            <a:spLocks/>
          </p:cNvSpPr>
          <p:nvPr/>
        </p:nvSpPr>
        <p:spPr>
          <a:xfrm>
            <a:off x="582565" y="5568462"/>
            <a:ext cx="786760" cy="50006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>
              <a:defRPr/>
            </a:pPr>
            <a:endParaRPr lang="ru-RU" altLang="ru-RU" sz="600" dirty="0"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altLang="ru-RU" sz="600" dirty="0" smtClean="0"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altLang="ru-RU" sz="600" dirty="0" smtClean="0">
                <a:cs typeface="Times New Roman" pitchFamily="18" charset="0"/>
              </a:rPr>
              <a:t>Отделение ФПС ГПС по  прогнозированию чрезвычайных ситуаций</a:t>
            </a:r>
          </a:p>
          <a:p>
            <a:pPr algn="ctr" eaLnBrk="1" hangingPunct="1">
              <a:defRPr/>
            </a:pPr>
            <a:endParaRPr lang="ru-RU" altLang="ru-RU" sz="600" dirty="0"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altLang="ru-RU" sz="600" dirty="0">
              <a:cs typeface="Times New Roman" pitchFamily="18" charset="0"/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11885255" y="3818982"/>
            <a:ext cx="928694" cy="642942"/>
          </a:xfrm>
          <a:prstGeom prst="rect">
            <a:avLst/>
          </a:prstGeom>
          <a:noFill/>
          <a:ln w="9525">
            <a:solidFill>
              <a:srgbClr val="0033CC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49275" indent="-2857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01725" indent="-60325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54175" indent="-9366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206625" indent="-125413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500"/>
          </a:p>
        </p:txBody>
      </p:sp>
      <p:sp>
        <p:nvSpPr>
          <p:cNvPr id="153" name="Прямоугольник 152"/>
          <p:cNvSpPr>
            <a:spLocks/>
          </p:cNvSpPr>
          <p:nvPr/>
        </p:nvSpPr>
        <p:spPr>
          <a:xfrm>
            <a:off x="11975340" y="5425319"/>
            <a:ext cx="822325" cy="41751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/>
            <a:endParaRPr lang="ru-RU" altLang="ru-RU" sz="600" dirty="0" smtClean="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  <a:p>
            <a:pPr algn="ctr" eaLnBrk="1" hangingPunct="1"/>
            <a:r>
              <a:rPr lang="ru-RU" altLang="ru-RU" sz="6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Отделение </a:t>
            </a:r>
            <a:r>
              <a:rPr lang="ru-RU" altLang="ru-RU" sz="6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ФПС ГПС по </a:t>
            </a:r>
            <a:r>
              <a:rPr lang="ru-RU" altLang="ru-RU" sz="6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юридическому обеспечению</a:t>
            </a:r>
          </a:p>
          <a:p>
            <a:pPr algn="ctr" eaLnBrk="1" hangingPunct="1"/>
            <a:endParaRPr lang="ru-RU" altLang="ru-RU" sz="6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cxnSp>
        <p:nvCxnSpPr>
          <p:cNvPr id="157" name="Прямая соединительная линия 156"/>
          <p:cNvCxnSpPr>
            <a:stCxn id="53" idx="1"/>
          </p:cNvCxnSpPr>
          <p:nvPr/>
        </p:nvCxnSpPr>
        <p:spPr>
          <a:xfrm flipH="1">
            <a:off x="448424" y="3157526"/>
            <a:ext cx="142875" cy="0"/>
          </a:xfrm>
          <a:prstGeom prst="line">
            <a:avLst/>
          </a:prstGeom>
          <a:ln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Прямоугольник 171"/>
          <p:cNvSpPr>
            <a:spLocks/>
          </p:cNvSpPr>
          <p:nvPr/>
        </p:nvSpPr>
        <p:spPr>
          <a:xfrm>
            <a:off x="0" y="1871643"/>
            <a:ext cx="8146264" cy="22701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>
              <a:defRPr/>
            </a:pPr>
            <a:r>
              <a:rPr lang="ru-RU" altLang="ru-RU" sz="800" dirty="0" smtClean="0">
                <a:solidFill>
                  <a:schemeClr val="tx1"/>
                </a:solidFill>
                <a:cs typeface="Times New Roman" pitchFamily="18" charset="0"/>
              </a:rPr>
              <a:t>ОСНОВНЫЕ ПОДРАЗДЕЛЕНИЯ</a:t>
            </a:r>
            <a:endParaRPr lang="ru-RU" altLang="ru-RU" sz="8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41" name="Прямоугольник 240"/>
          <p:cNvSpPr/>
          <p:nvPr/>
        </p:nvSpPr>
        <p:spPr>
          <a:xfrm>
            <a:off x="1936116" y="5940665"/>
            <a:ext cx="928694" cy="444111"/>
          </a:xfrm>
          <a:prstGeom prst="rect">
            <a:avLst/>
          </a:prstGeom>
          <a:noFill/>
          <a:ln w="9525">
            <a:solidFill>
              <a:srgbClr val="0033CC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ru-RU" sz="500"/>
          </a:p>
        </p:txBody>
      </p:sp>
      <p:sp>
        <p:nvSpPr>
          <p:cNvPr id="243" name="Прямоугольник 242"/>
          <p:cNvSpPr/>
          <p:nvPr/>
        </p:nvSpPr>
        <p:spPr>
          <a:xfrm>
            <a:off x="1936662" y="6433308"/>
            <a:ext cx="928694" cy="500066"/>
          </a:xfrm>
          <a:prstGeom prst="rect">
            <a:avLst/>
          </a:prstGeom>
          <a:noFill/>
          <a:ln w="9525">
            <a:solidFill>
              <a:srgbClr val="0033CC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ru-RU" sz="500"/>
          </a:p>
        </p:txBody>
      </p:sp>
      <p:cxnSp>
        <p:nvCxnSpPr>
          <p:cNvPr id="270" name="Прямая соединительная линия 269"/>
          <p:cNvCxnSpPr/>
          <p:nvPr/>
        </p:nvCxnSpPr>
        <p:spPr>
          <a:xfrm flipH="1">
            <a:off x="9345646" y="3157526"/>
            <a:ext cx="107950" cy="0"/>
          </a:xfrm>
          <a:prstGeom prst="line">
            <a:avLst/>
          </a:prstGeom>
          <a:ln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Прямая соединительная линия 274"/>
          <p:cNvCxnSpPr/>
          <p:nvPr/>
        </p:nvCxnSpPr>
        <p:spPr>
          <a:xfrm>
            <a:off x="11807065" y="2443146"/>
            <a:ext cx="0" cy="712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Прямая соединительная линия 275"/>
          <p:cNvCxnSpPr/>
          <p:nvPr/>
        </p:nvCxnSpPr>
        <p:spPr>
          <a:xfrm rot="10800000">
            <a:off x="11807065" y="2443146"/>
            <a:ext cx="714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Прямая соединительная линия 277"/>
          <p:cNvCxnSpPr/>
          <p:nvPr/>
        </p:nvCxnSpPr>
        <p:spPr>
          <a:xfrm flipH="1">
            <a:off x="11801822" y="3152775"/>
            <a:ext cx="75853" cy="3165"/>
          </a:xfrm>
          <a:prstGeom prst="line">
            <a:avLst/>
          </a:prstGeom>
          <a:ln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Прямая соединительная линия 278"/>
          <p:cNvCxnSpPr/>
          <p:nvPr/>
        </p:nvCxnSpPr>
        <p:spPr>
          <a:xfrm flipH="1">
            <a:off x="11878706" y="4966581"/>
            <a:ext cx="3216" cy="6691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Прямая соединительная линия 280"/>
          <p:cNvCxnSpPr/>
          <p:nvPr/>
        </p:nvCxnSpPr>
        <p:spPr>
          <a:xfrm flipH="1">
            <a:off x="11872946" y="5638525"/>
            <a:ext cx="102394" cy="0"/>
          </a:xfrm>
          <a:prstGeom prst="line">
            <a:avLst/>
          </a:prstGeom>
          <a:ln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Прямоугольник 153"/>
          <p:cNvSpPr>
            <a:spLocks/>
          </p:cNvSpPr>
          <p:nvPr/>
        </p:nvSpPr>
        <p:spPr>
          <a:xfrm>
            <a:off x="8235165" y="1871643"/>
            <a:ext cx="5627724" cy="22701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>
              <a:defRPr/>
            </a:pPr>
            <a:r>
              <a:rPr lang="ru-RU" altLang="ru-RU" sz="800" dirty="0" smtClean="0">
                <a:solidFill>
                  <a:schemeClr val="tx1"/>
                </a:solidFill>
                <a:cs typeface="Times New Roman" pitchFamily="18" charset="0"/>
              </a:rPr>
              <a:t>ОБЕСПЕЧИВАЮЩИЕ ПОДРАЗДЕЛЕНИЯ</a:t>
            </a:r>
            <a:endParaRPr lang="ru-RU" altLang="ru-RU" sz="8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95" name="Прямоугольник 294"/>
          <p:cNvSpPr/>
          <p:nvPr/>
        </p:nvSpPr>
        <p:spPr>
          <a:xfrm>
            <a:off x="8232544" y="8031036"/>
            <a:ext cx="928694" cy="449968"/>
          </a:xfrm>
          <a:prstGeom prst="rect">
            <a:avLst/>
          </a:prstGeom>
          <a:noFill/>
          <a:ln w="9525">
            <a:solidFill>
              <a:srgbClr val="0033CC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ru-RU" sz="500"/>
          </a:p>
        </p:txBody>
      </p:sp>
      <p:cxnSp>
        <p:nvCxnSpPr>
          <p:cNvPr id="170" name="Прямая соединительная линия 169"/>
          <p:cNvCxnSpPr/>
          <p:nvPr/>
        </p:nvCxnSpPr>
        <p:spPr>
          <a:xfrm flipH="1" flipV="1">
            <a:off x="3230661" y="5561088"/>
            <a:ext cx="141387" cy="422"/>
          </a:xfrm>
          <a:prstGeom prst="line">
            <a:avLst/>
          </a:prstGeom>
          <a:ln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Прямая соединительная линия 181"/>
          <p:cNvCxnSpPr/>
          <p:nvPr/>
        </p:nvCxnSpPr>
        <p:spPr>
          <a:xfrm flipH="1">
            <a:off x="8232783" y="5601523"/>
            <a:ext cx="158742" cy="2382"/>
          </a:xfrm>
          <a:prstGeom prst="line">
            <a:avLst/>
          </a:prstGeom>
          <a:ln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Прямая соединительная линия 188"/>
          <p:cNvCxnSpPr/>
          <p:nvPr/>
        </p:nvCxnSpPr>
        <p:spPr>
          <a:xfrm flipH="1">
            <a:off x="8232783" y="6300798"/>
            <a:ext cx="158742" cy="2382"/>
          </a:xfrm>
          <a:prstGeom prst="line">
            <a:avLst/>
          </a:prstGeom>
          <a:ln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Прямая соединительная линия 189"/>
          <p:cNvCxnSpPr/>
          <p:nvPr/>
        </p:nvCxnSpPr>
        <p:spPr>
          <a:xfrm flipH="1">
            <a:off x="8238598" y="6807207"/>
            <a:ext cx="158742" cy="2382"/>
          </a:xfrm>
          <a:prstGeom prst="line">
            <a:avLst/>
          </a:prstGeom>
          <a:ln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Прямая соединительная линия 207"/>
          <p:cNvCxnSpPr/>
          <p:nvPr/>
        </p:nvCxnSpPr>
        <p:spPr>
          <a:xfrm flipH="1">
            <a:off x="8242569" y="7491326"/>
            <a:ext cx="158742" cy="2382"/>
          </a:xfrm>
          <a:prstGeom prst="line">
            <a:avLst/>
          </a:prstGeom>
          <a:ln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Прямая соединительная линия 212"/>
          <p:cNvCxnSpPr/>
          <p:nvPr/>
        </p:nvCxnSpPr>
        <p:spPr>
          <a:xfrm flipH="1" flipV="1">
            <a:off x="10595501" y="4369588"/>
            <a:ext cx="120307" cy="820"/>
          </a:xfrm>
          <a:prstGeom prst="line">
            <a:avLst/>
          </a:prstGeom>
          <a:ln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Прямая соединительная линия 214"/>
          <p:cNvCxnSpPr/>
          <p:nvPr/>
        </p:nvCxnSpPr>
        <p:spPr>
          <a:xfrm flipH="1" flipV="1">
            <a:off x="442246" y="4188607"/>
            <a:ext cx="139744" cy="7"/>
          </a:xfrm>
          <a:prstGeom prst="line">
            <a:avLst/>
          </a:prstGeom>
          <a:ln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Прямая соединительная линия 215"/>
          <p:cNvCxnSpPr/>
          <p:nvPr/>
        </p:nvCxnSpPr>
        <p:spPr>
          <a:xfrm flipH="1" flipV="1">
            <a:off x="442821" y="5842831"/>
            <a:ext cx="139744" cy="7"/>
          </a:xfrm>
          <a:prstGeom prst="line">
            <a:avLst/>
          </a:prstGeom>
          <a:ln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Прямая соединительная линия 217"/>
          <p:cNvCxnSpPr/>
          <p:nvPr/>
        </p:nvCxnSpPr>
        <p:spPr>
          <a:xfrm flipH="1">
            <a:off x="11885255" y="4968875"/>
            <a:ext cx="81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Прямоугольник 150"/>
          <p:cNvSpPr>
            <a:spLocks/>
          </p:cNvSpPr>
          <p:nvPr/>
        </p:nvSpPr>
        <p:spPr>
          <a:xfrm>
            <a:off x="4513587" y="3205115"/>
            <a:ext cx="820737" cy="81681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eaLnBrk="1" hangingPunct="1"/>
            <a:r>
              <a:rPr lang="ru-RU" altLang="ru-RU" sz="6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Группа противодействия терроризму и обеспечения антитеррористической </a:t>
            </a:r>
            <a:r>
              <a:rPr lang="ru-RU" altLang="ru-RU" sz="6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защищенности</a:t>
            </a:r>
            <a:endParaRPr lang="ru-RU" altLang="ru-RU" sz="600" dirty="0" smtClean="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70476</TotalTime>
  <Words>462</Words>
  <Application>Microsoft Office PowerPoint</Application>
  <PresentationFormat>Произвольный</PresentationFormat>
  <Paragraphs>127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Оформление по умолчанию</vt:lpstr>
      <vt:lpstr>Презентация PowerPoint</vt:lpstr>
    </vt:vector>
  </TitlesOfParts>
  <Company>Штатный отдел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МЧС России</dc:creator>
  <cp:lastModifiedBy>1</cp:lastModifiedBy>
  <cp:revision>1247</cp:revision>
  <cp:lastPrinted>2019-12-18T12:27:31Z</cp:lastPrinted>
  <dcterms:created xsi:type="dcterms:W3CDTF">2002-05-15T05:13:47Z</dcterms:created>
  <dcterms:modified xsi:type="dcterms:W3CDTF">2024-11-22T11:39:24Z</dcterms:modified>
</cp:coreProperties>
</file>